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515" r:id="rId2"/>
    <p:sldId id="566" r:id="rId3"/>
    <p:sldId id="459" r:id="rId4"/>
    <p:sldId id="541" r:id="rId5"/>
    <p:sldId id="460" r:id="rId6"/>
    <p:sldId id="544" r:id="rId7"/>
    <p:sldId id="451" r:id="rId8"/>
    <p:sldId id="545" r:id="rId9"/>
    <p:sldId id="536" r:id="rId10"/>
    <p:sldId id="546" r:id="rId11"/>
    <p:sldId id="537" r:id="rId12"/>
    <p:sldId id="547" r:id="rId13"/>
    <p:sldId id="477" r:id="rId14"/>
    <p:sldId id="548" r:id="rId15"/>
    <p:sldId id="475" r:id="rId16"/>
    <p:sldId id="550" r:id="rId17"/>
    <p:sldId id="478" r:id="rId18"/>
    <p:sldId id="549" r:id="rId19"/>
    <p:sldId id="508" r:id="rId20"/>
    <p:sldId id="551" r:id="rId21"/>
    <p:sldId id="507" r:id="rId22"/>
    <p:sldId id="552" r:id="rId23"/>
    <p:sldId id="521" r:id="rId24"/>
    <p:sldId id="553" r:id="rId25"/>
    <p:sldId id="538" r:id="rId26"/>
    <p:sldId id="556" r:id="rId27"/>
    <p:sldId id="526" r:id="rId28"/>
    <p:sldId id="555" r:id="rId29"/>
    <p:sldId id="527" r:id="rId30"/>
    <p:sldId id="557" r:id="rId31"/>
    <p:sldId id="529" r:id="rId32"/>
    <p:sldId id="559" r:id="rId33"/>
    <p:sldId id="528" r:id="rId34"/>
    <p:sldId id="558" r:id="rId35"/>
    <p:sldId id="530" r:id="rId36"/>
    <p:sldId id="560" r:id="rId37"/>
    <p:sldId id="532" r:id="rId38"/>
    <p:sldId id="562" r:id="rId39"/>
    <p:sldId id="534" r:id="rId40"/>
    <p:sldId id="564" r:id="rId41"/>
    <p:sldId id="533" r:id="rId42"/>
    <p:sldId id="563" r:id="rId43"/>
    <p:sldId id="535" r:id="rId44"/>
    <p:sldId id="565" r:id="rId45"/>
    <p:sldId id="516" r:id="rId46"/>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7C390C65-15E5-4776-A3B8-9E4D189BA7EE}">
          <p14:sldIdLst>
            <p14:sldId id="515"/>
          </p14:sldIdLst>
        </p14:section>
        <p14:section name="Мониторинг над городом" id="{8C3FAAD5-F41A-487C-BB8C-F0E7559F37CA}">
          <p14:sldIdLst>
            <p14:sldId id="566"/>
          </p14:sldIdLst>
        </p14:section>
        <p14:section name="Локатор и противодействие БПЛА" id="{C5CA1FBA-140C-43A1-8017-0B0A5B42AF42}">
          <p14:sldIdLst>
            <p14:sldId id="459"/>
            <p14:sldId id="541"/>
            <p14:sldId id="460"/>
            <p14:sldId id="544"/>
            <p14:sldId id="451"/>
            <p14:sldId id="545"/>
            <p14:sldId id="536"/>
            <p14:sldId id="546"/>
            <p14:sldId id="537"/>
            <p14:sldId id="547"/>
            <p14:sldId id="477"/>
            <p14:sldId id="548"/>
            <p14:sldId id="475"/>
            <p14:sldId id="550"/>
            <p14:sldId id="478"/>
            <p14:sldId id="549"/>
            <p14:sldId id="508"/>
            <p14:sldId id="551"/>
          </p14:sldIdLst>
        </p14:section>
        <p14:section name="Опытный образец" id="{CA342F4B-0AC3-4B0D-94D0-6C40C031FEC1}">
          <p14:sldIdLst>
            <p14:sldId id="507"/>
            <p14:sldId id="552"/>
            <p14:sldId id="521"/>
            <p14:sldId id="553"/>
            <p14:sldId id="538"/>
            <p14:sldId id="556"/>
            <p14:sldId id="526"/>
            <p14:sldId id="555"/>
            <p14:sldId id="527"/>
            <p14:sldId id="557"/>
            <p14:sldId id="529"/>
            <p14:sldId id="559"/>
            <p14:sldId id="528"/>
            <p14:sldId id="558"/>
            <p14:sldId id="530"/>
            <p14:sldId id="560"/>
            <p14:sldId id="532"/>
            <p14:sldId id="562"/>
            <p14:sldId id="534"/>
            <p14:sldId id="564"/>
            <p14:sldId id="533"/>
            <p14:sldId id="563"/>
            <p14:sldId id="535"/>
            <p14:sldId id="565"/>
          </p14:sldIdLst>
        </p14:section>
        <p14:section name="Заключение" id="{F20DCF09-B3D0-4B30-A312-1B5B94514061}">
          <p14:sldIdLst>
            <p14:sldId id="5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985"/>
    <a:srgbClr val="FFFFFF"/>
    <a:srgbClr val="27386D"/>
    <a:srgbClr val="0A0B0D"/>
    <a:srgbClr val="B5D2EC"/>
    <a:srgbClr val="5B9BD5"/>
    <a:srgbClr val="00AEEF"/>
    <a:srgbClr val="F7FBFE"/>
    <a:srgbClr val="2326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6305" autoAdjust="0"/>
  </p:normalViewPr>
  <p:slideViewPr>
    <p:cSldViewPr snapToGrid="0">
      <p:cViewPr varScale="1">
        <p:scale>
          <a:sx n="131" d="100"/>
          <a:sy n="131" d="100"/>
        </p:scale>
        <p:origin x="906" y="12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D3648AE-B6BA-4153-88F5-35FBE1EABE50}" type="datetimeFigureOut">
              <a:rPr lang="ru-RU" smtClean="0"/>
              <a:t>05.02.2021</a:t>
            </a:fld>
            <a:endParaRPr lang="ru-RU"/>
          </a:p>
        </p:txBody>
      </p:sp>
      <p:sp>
        <p:nvSpPr>
          <p:cNvPr id="4" name="Нижний колонтитул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2C50FF0-AAB6-4AA8-8241-9071E842A34F}" type="slidenum">
              <a:rPr lang="ru-RU" smtClean="0"/>
              <a:t>‹#›</a:t>
            </a:fld>
            <a:endParaRPr lang="ru-RU"/>
          </a:p>
        </p:txBody>
      </p:sp>
    </p:spTree>
    <p:extLst>
      <p:ext uri="{BB962C8B-B14F-4D97-AF65-F5344CB8AC3E}">
        <p14:creationId xmlns:p14="http://schemas.microsoft.com/office/powerpoint/2010/main" val="3881979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DFABFE7-E343-4855-A429-B4F9750AC47F}" type="datetimeFigureOut">
              <a:rPr lang="ru-RU" smtClean="0"/>
              <a:t>05.02.2021</a:t>
            </a:fld>
            <a:endParaRPr lang="ru-RU"/>
          </a:p>
        </p:txBody>
      </p:sp>
      <p:sp>
        <p:nvSpPr>
          <p:cNvPr id="4" name="Образ слайда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0CEC93A-78FB-44C9-8FA4-0B5402668B78}" type="slidenum">
              <a:rPr lang="ru-RU" smtClean="0"/>
              <a:t>‹#›</a:t>
            </a:fld>
            <a:endParaRPr lang="ru-RU"/>
          </a:p>
        </p:txBody>
      </p:sp>
    </p:spTree>
    <p:extLst>
      <p:ext uri="{BB962C8B-B14F-4D97-AF65-F5344CB8AC3E}">
        <p14:creationId xmlns:p14="http://schemas.microsoft.com/office/powerpoint/2010/main" val="2547725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E07993A-61E9-4109-BCB8-781A174B13F9}" type="slidenum">
              <a:rPr lang="ru-RU" smtClean="0"/>
              <a:t>1</a:t>
            </a:fld>
            <a:endParaRPr lang="ru-RU" dirty="0"/>
          </a:p>
        </p:txBody>
      </p:sp>
    </p:spTree>
    <p:extLst>
      <p:ext uri="{BB962C8B-B14F-4D97-AF65-F5344CB8AC3E}">
        <p14:creationId xmlns:p14="http://schemas.microsoft.com/office/powerpoint/2010/main" val="1659333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E6723B1-45FA-4DD2-9F21-4C6A5DC30720}" type="datetimeFigureOut">
              <a:rPr lang="ru-RU" smtClean="0"/>
              <a:t>05.02.2021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211598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E6723B1-45FA-4DD2-9F21-4C6A5DC30720}" type="datetimeFigureOut">
              <a:rPr lang="ru-RU" smtClean="0"/>
              <a:t>05.02.2021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285308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E6723B1-45FA-4DD2-9F21-4C6A5DC30720}" type="datetimeFigureOut">
              <a:rPr lang="ru-RU" smtClean="0"/>
              <a:t>05.02.2021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3502035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a:defRPr/>
            </a:lvl1pPr>
          </a:lstStyle>
          <a:p>
            <a:pPr>
              <a:defRPr/>
            </a:pPr>
            <a:endParaRPr lang="ru-RU"/>
          </a:p>
        </p:txBody>
      </p:sp>
      <p:sp>
        <p:nvSpPr>
          <p:cNvPr id="5" name="Footer Placeholder 4"/>
          <p:cNvSpPr>
            <a:spLocks noGrp="1"/>
          </p:cNvSpPr>
          <p:nvPr>
            <p:ph type="ftr" sz="quarter" idx="15"/>
          </p:nvPr>
        </p:nvSpPr>
        <p:spPr/>
        <p:txBody>
          <a:bodyPr/>
          <a:lstStyle>
            <a:lvl1pPr>
              <a:defRPr/>
            </a:lvl1pPr>
          </a:lstStyle>
          <a:p>
            <a:pPr>
              <a:defRPr/>
            </a:pPr>
            <a:endParaRPr lang="ru-RU"/>
          </a:p>
        </p:txBody>
      </p:sp>
      <p:sp>
        <p:nvSpPr>
          <p:cNvPr id="6" name="Slide Number Placeholder 5"/>
          <p:cNvSpPr>
            <a:spLocks noGrp="1"/>
          </p:cNvSpPr>
          <p:nvPr>
            <p:ph type="sldNum" sz="quarter" idx="16"/>
          </p:nvPr>
        </p:nvSpPr>
        <p:spPr/>
        <p:txBody>
          <a:bodyPr/>
          <a:lstStyle>
            <a:lvl1pPr>
              <a:defRPr/>
            </a:lvl1pPr>
          </a:lstStyle>
          <a:p>
            <a:pPr>
              <a:defRPr/>
            </a:pPr>
            <a:fld id="{37DC6EC6-E948-4464-B44F-54960FCDC617}" type="slidenum">
              <a:rPr lang="ru-RU" altLang="ru-RU"/>
              <a:pPr>
                <a:defRPr/>
              </a:pPr>
              <a:t>‹#›</a:t>
            </a:fld>
            <a:endParaRPr lang="ru-RU" altLang="ru-RU"/>
          </a:p>
        </p:txBody>
      </p:sp>
    </p:spTree>
    <p:extLst>
      <p:ext uri="{BB962C8B-B14F-4D97-AF65-F5344CB8AC3E}">
        <p14:creationId xmlns:p14="http://schemas.microsoft.com/office/powerpoint/2010/main" val="375427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E6723B1-45FA-4DD2-9F21-4C6A5DC30720}" type="datetimeFigureOut">
              <a:rPr lang="ru-RU" smtClean="0"/>
              <a:t>05.02.2021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44505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E6723B1-45FA-4DD2-9F21-4C6A5DC30720}" type="datetimeFigureOut">
              <a:rPr lang="ru-RU" smtClean="0"/>
              <a:t>05.02.2021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149648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E6723B1-45FA-4DD2-9F21-4C6A5DC30720}" type="datetimeFigureOut">
              <a:rPr lang="ru-RU" smtClean="0"/>
              <a:t>05.02.2021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296812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E6723B1-45FA-4DD2-9F21-4C6A5DC30720}" type="datetimeFigureOut">
              <a:rPr lang="ru-RU" smtClean="0"/>
              <a:t>05.02.2021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261769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E6723B1-45FA-4DD2-9F21-4C6A5DC30720}" type="datetimeFigureOut">
              <a:rPr lang="ru-RU" smtClean="0"/>
              <a:t>05.02.2021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149155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723B1-45FA-4DD2-9F21-4C6A5DC30720}" type="datetimeFigureOut">
              <a:rPr lang="ru-RU" smtClean="0"/>
              <a:t>05.02.2021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39166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E6723B1-45FA-4DD2-9F21-4C6A5DC30720}" type="datetimeFigureOut">
              <a:rPr lang="ru-RU" smtClean="0"/>
              <a:t>05.02.2021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2707824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E6723B1-45FA-4DD2-9F21-4C6A5DC30720}" type="datetimeFigureOut">
              <a:rPr lang="ru-RU" smtClean="0"/>
              <a:t>05.02.2021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2617E8-6C64-4FE5-999E-AAA597FB9BEC}" type="slidenum">
              <a:rPr lang="ru-RU" smtClean="0"/>
              <a:t>‹#›</a:t>
            </a:fld>
            <a:endParaRPr lang="ru-RU"/>
          </a:p>
        </p:txBody>
      </p:sp>
    </p:spTree>
    <p:extLst>
      <p:ext uri="{BB962C8B-B14F-4D97-AF65-F5344CB8AC3E}">
        <p14:creationId xmlns:p14="http://schemas.microsoft.com/office/powerpoint/2010/main" val="3878465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723B1-45FA-4DD2-9F21-4C6A5DC30720}" type="datetimeFigureOut">
              <a:rPr lang="ru-RU" smtClean="0"/>
              <a:t>05.02.2021</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617E8-6C64-4FE5-999E-AAA597FB9BEC}" type="slidenum">
              <a:rPr lang="ru-RU" smtClean="0"/>
              <a:t>‹#›</a:t>
            </a:fld>
            <a:endParaRPr lang="ru-RU"/>
          </a:p>
        </p:txBody>
      </p:sp>
    </p:spTree>
    <p:extLst>
      <p:ext uri="{BB962C8B-B14F-4D97-AF65-F5344CB8AC3E}">
        <p14:creationId xmlns:p14="http://schemas.microsoft.com/office/powerpoint/2010/main" val="1624604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10.png"/><Relationship Id="rId12" Type="http://schemas.openxmlformats.org/officeDocument/2006/relationships/image" Target="../media/image41.jpeg"/><Relationship Id="rId17" Type="http://schemas.openxmlformats.org/officeDocument/2006/relationships/image" Target="../media/image46.png"/><Relationship Id="rId2" Type="http://schemas.openxmlformats.org/officeDocument/2006/relationships/image" Target="../media/image4.jpeg"/><Relationship Id="rId16"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jp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4.png"/><Relationship Id="rId9" Type="http://schemas.openxmlformats.org/officeDocument/2006/relationships/image" Target="../media/image38.jpg"/><Relationship Id="rId14"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jpeg"/><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image" Target="../media/image6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072" y="1685683"/>
            <a:ext cx="6189318" cy="33516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ru-RU" sz="1500" dirty="0"/>
          </a:p>
        </p:txBody>
      </p:sp>
      <p:sp>
        <p:nvSpPr>
          <p:cNvPr id="7" name="Прямоугольник 6"/>
          <p:cNvSpPr/>
          <p:nvPr/>
        </p:nvSpPr>
        <p:spPr>
          <a:xfrm>
            <a:off x="3329700" y="1685683"/>
            <a:ext cx="6777924" cy="3237959"/>
          </a:xfrm>
          <a:custGeom>
            <a:avLst/>
            <a:gdLst>
              <a:gd name="connsiteX0" fmla="*/ 0 w 4968552"/>
              <a:gd name="connsiteY0" fmla="*/ 0 h 4393376"/>
              <a:gd name="connsiteX1" fmla="*/ 4968552 w 4968552"/>
              <a:gd name="connsiteY1" fmla="*/ 0 h 4393376"/>
              <a:gd name="connsiteX2" fmla="*/ 4968552 w 4968552"/>
              <a:gd name="connsiteY2" fmla="*/ 4393376 h 4393376"/>
              <a:gd name="connsiteX3" fmla="*/ 0 w 4968552"/>
              <a:gd name="connsiteY3" fmla="*/ 4393376 h 4393376"/>
              <a:gd name="connsiteX4" fmla="*/ 0 w 4968552"/>
              <a:gd name="connsiteY4" fmla="*/ 0 h 4393376"/>
              <a:gd name="connsiteX0" fmla="*/ 0 w 4968552"/>
              <a:gd name="connsiteY0" fmla="*/ 0 h 4393376"/>
              <a:gd name="connsiteX1" fmla="*/ 4968552 w 4968552"/>
              <a:gd name="connsiteY1" fmla="*/ 0 h 4393376"/>
              <a:gd name="connsiteX2" fmla="*/ 4968552 w 4968552"/>
              <a:gd name="connsiteY2" fmla="*/ 4393376 h 4393376"/>
              <a:gd name="connsiteX3" fmla="*/ 1597572 w 4968552"/>
              <a:gd name="connsiteY3" fmla="*/ 4393376 h 4393376"/>
              <a:gd name="connsiteX4" fmla="*/ 0 w 4968552"/>
              <a:gd name="connsiteY4" fmla="*/ 0 h 4393376"/>
              <a:gd name="connsiteX0" fmla="*/ 0 w 7543586"/>
              <a:gd name="connsiteY0" fmla="*/ 21020 h 4393376"/>
              <a:gd name="connsiteX1" fmla="*/ 7543586 w 7543586"/>
              <a:gd name="connsiteY1" fmla="*/ 0 h 4393376"/>
              <a:gd name="connsiteX2" fmla="*/ 7543586 w 7543586"/>
              <a:gd name="connsiteY2" fmla="*/ 4393376 h 4393376"/>
              <a:gd name="connsiteX3" fmla="*/ 4172606 w 7543586"/>
              <a:gd name="connsiteY3" fmla="*/ 4393376 h 4393376"/>
              <a:gd name="connsiteX4" fmla="*/ 0 w 7543586"/>
              <a:gd name="connsiteY4" fmla="*/ 21020 h 4393376"/>
              <a:gd name="connsiteX0" fmla="*/ 0 w 7543586"/>
              <a:gd name="connsiteY0" fmla="*/ 0 h 4372356"/>
              <a:gd name="connsiteX1" fmla="*/ 4516606 w 7543586"/>
              <a:gd name="connsiteY1" fmla="*/ 31531 h 4372356"/>
              <a:gd name="connsiteX2" fmla="*/ 7543586 w 7543586"/>
              <a:gd name="connsiteY2" fmla="*/ 4372356 h 4372356"/>
              <a:gd name="connsiteX3" fmla="*/ 4172606 w 7543586"/>
              <a:gd name="connsiteY3" fmla="*/ 4372356 h 4372356"/>
              <a:gd name="connsiteX4" fmla="*/ 0 w 7543586"/>
              <a:gd name="connsiteY4" fmla="*/ 0 h 4372356"/>
              <a:gd name="connsiteX0" fmla="*/ 0 w 7543586"/>
              <a:gd name="connsiteY0" fmla="*/ 0 h 4372356"/>
              <a:gd name="connsiteX1" fmla="*/ 4737323 w 7543586"/>
              <a:gd name="connsiteY1" fmla="*/ 10511 h 4372356"/>
              <a:gd name="connsiteX2" fmla="*/ 7543586 w 7543586"/>
              <a:gd name="connsiteY2" fmla="*/ 4372356 h 4372356"/>
              <a:gd name="connsiteX3" fmla="*/ 4172606 w 7543586"/>
              <a:gd name="connsiteY3" fmla="*/ 4372356 h 4372356"/>
              <a:gd name="connsiteX4" fmla="*/ 0 w 7543586"/>
              <a:gd name="connsiteY4" fmla="*/ 0 h 4372356"/>
              <a:gd name="connsiteX0" fmla="*/ 0 w 9036055"/>
              <a:gd name="connsiteY0" fmla="*/ 0 h 4372356"/>
              <a:gd name="connsiteX1" fmla="*/ 4737323 w 9036055"/>
              <a:gd name="connsiteY1" fmla="*/ 10511 h 4372356"/>
              <a:gd name="connsiteX2" fmla="*/ 9036055 w 9036055"/>
              <a:gd name="connsiteY2" fmla="*/ 4372356 h 4372356"/>
              <a:gd name="connsiteX3" fmla="*/ 4172606 w 9036055"/>
              <a:gd name="connsiteY3" fmla="*/ 4372356 h 4372356"/>
              <a:gd name="connsiteX4" fmla="*/ 0 w 9036055"/>
              <a:gd name="connsiteY4" fmla="*/ 0 h 4372356"/>
              <a:gd name="connsiteX0" fmla="*/ 0 w 9036055"/>
              <a:gd name="connsiteY0" fmla="*/ 0 h 4372356"/>
              <a:gd name="connsiteX1" fmla="*/ 4653240 w 9036055"/>
              <a:gd name="connsiteY1" fmla="*/ 10511 h 4372356"/>
              <a:gd name="connsiteX2" fmla="*/ 9036055 w 9036055"/>
              <a:gd name="connsiteY2" fmla="*/ 4372356 h 4372356"/>
              <a:gd name="connsiteX3" fmla="*/ 4172606 w 9036055"/>
              <a:gd name="connsiteY3" fmla="*/ 4372356 h 4372356"/>
              <a:gd name="connsiteX4" fmla="*/ 0 w 9036055"/>
              <a:gd name="connsiteY4" fmla="*/ 0 h 43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6055" h="4372356">
                <a:moveTo>
                  <a:pt x="0" y="0"/>
                </a:moveTo>
                <a:lnTo>
                  <a:pt x="4653240" y="10511"/>
                </a:lnTo>
                <a:lnTo>
                  <a:pt x="9036055" y="4372356"/>
                </a:lnTo>
                <a:lnTo>
                  <a:pt x="4172606" y="4372356"/>
                </a:lnTo>
                <a:lnTo>
                  <a:pt x="0" y="0"/>
                </a:lnTo>
                <a:close/>
              </a:path>
            </a:pathLst>
          </a:custGeom>
          <a:solidFill>
            <a:srgbClr val="69AACD"/>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ru-RU" dirty="0"/>
          </a:p>
        </p:txBody>
      </p:sp>
      <p:sp>
        <p:nvSpPr>
          <p:cNvPr id="5" name="Прямоугольник 4"/>
          <p:cNvSpPr/>
          <p:nvPr/>
        </p:nvSpPr>
        <p:spPr>
          <a:xfrm>
            <a:off x="-206492" y="5876705"/>
            <a:ext cx="3758731" cy="647922"/>
          </a:xfrm>
          <a:custGeom>
            <a:avLst/>
            <a:gdLst>
              <a:gd name="connsiteX0" fmla="*/ 0 w 5735166"/>
              <a:gd name="connsiteY0" fmla="*/ 0 h 648072"/>
              <a:gd name="connsiteX1" fmla="*/ 5735166 w 5735166"/>
              <a:gd name="connsiteY1" fmla="*/ 0 h 648072"/>
              <a:gd name="connsiteX2" fmla="*/ 5735166 w 5735166"/>
              <a:gd name="connsiteY2" fmla="*/ 648072 h 648072"/>
              <a:gd name="connsiteX3" fmla="*/ 0 w 5735166"/>
              <a:gd name="connsiteY3" fmla="*/ 648072 h 648072"/>
              <a:gd name="connsiteX4" fmla="*/ 0 w 5735166"/>
              <a:gd name="connsiteY4" fmla="*/ 0 h 648072"/>
              <a:gd name="connsiteX0" fmla="*/ 0 w 5735166"/>
              <a:gd name="connsiteY0" fmla="*/ 0 h 648072"/>
              <a:gd name="connsiteX1" fmla="*/ 4925869 w 5735166"/>
              <a:gd name="connsiteY1" fmla="*/ 10511 h 648072"/>
              <a:gd name="connsiteX2" fmla="*/ 5735166 w 5735166"/>
              <a:gd name="connsiteY2" fmla="*/ 648072 h 648072"/>
              <a:gd name="connsiteX3" fmla="*/ 0 w 5735166"/>
              <a:gd name="connsiteY3" fmla="*/ 648072 h 648072"/>
              <a:gd name="connsiteX4" fmla="*/ 0 w 5735166"/>
              <a:gd name="connsiteY4" fmla="*/ 0 h 648072"/>
              <a:gd name="connsiteX0" fmla="*/ 0 w 5735166"/>
              <a:gd name="connsiteY0" fmla="*/ 0 h 648072"/>
              <a:gd name="connsiteX1" fmla="*/ 4889782 w 5735166"/>
              <a:gd name="connsiteY1" fmla="*/ 1 h 648072"/>
              <a:gd name="connsiteX2" fmla="*/ 5735166 w 5735166"/>
              <a:gd name="connsiteY2" fmla="*/ 648072 h 648072"/>
              <a:gd name="connsiteX3" fmla="*/ 0 w 5735166"/>
              <a:gd name="connsiteY3" fmla="*/ 648072 h 648072"/>
              <a:gd name="connsiteX4" fmla="*/ 0 w 5735166"/>
              <a:gd name="connsiteY4" fmla="*/ 0 h 64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5166" h="648072">
                <a:moveTo>
                  <a:pt x="0" y="0"/>
                </a:moveTo>
                <a:lnTo>
                  <a:pt x="4889782" y="1"/>
                </a:lnTo>
                <a:lnTo>
                  <a:pt x="5735166" y="648072"/>
                </a:lnTo>
                <a:lnTo>
                  <a:pt x="0" y="648072"/>
                </a:lnTo>
                <a:lnTo>
                  <a:pt x="0" y="0"/>
                </a:lnTo>
                <a:close/>
              </a:path>
            </a:pathLst>
          </a:custGeom>
          <a:solidFill>
            <a:srgbClr val="69AACD"/>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ru-RU" baseline="-25000" dirty="0"/>
          </a:p>
        </p:txBody>
      </p:sp>
      <p:sp>
        <p:nvSpPr>
          <p:cNvPr id="15" name="Rectangle 6"/>
          <p:cNvSpPr>
            <a:spLocks noChangeArrowheads="1"/>
          </p:cNvSpPr>
          <p:nvPr/>
        </p:nvSpPr>
        <p:spPr bwMode="auto">
          <a:xfrm>
            <a:off x="4085882" y="5847676"/>
            <a:ext cx="4969199" cy="553998"/>
          </a:xfrm>
          <a:prstGeom prst="rect">
            <a:avLst/>
          </a:prstGeom>
          <a:noFill/>
          <a:ln>
            <a:noFill/>
          </a:ln>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ru-RU" altLang="ru-RU" b="1" dirty="0">
                <a:solidFill>
                  <a:srgbClr val="69AACD"/>
                </a:solidFill>
                <a:latin typeface="+mj-lt"/>
              </a:rPr>
              <a:t>РАДИОЛОКАЦИОННЫЕ КОМПЛЕКСЫ,</a:t>
            </a:r>
            <a:r>
              <a:rPr lang="en-US" altLang="ru-RU" b="1" dirty="0">
                <a:solidFill>
                  <a:srgbClr val="69AACD"/>
                </a:solidFill>
                <a:latin typeface="+mj-lt"/>
              </a:rPr>
              <a:t> </a:t>
            </a:r>
            <a:r>
              <a:rPr lang="ru-RU" altLang="ru-RU" b="1" dirty="0">
                <a:solidFill>
                  <a:srgbClr val="69AACD"/>
                </a:solidFill>
                <a:latin typeface="+mj-lt"/>
              </a:rPr>
              <a:t>СИСТЕМЫ УВД </a:t>
            </a:r>
            <a:endParaRPr lang="en-US" altLang="ru-RU" b="1" dirty="0">
              <a:solidFill>
                <a:srgbClr val="69AACD"/>
              </a:solidFill>
              <a:latin typeface="+mj-lt"/>
            </a:endParaRPr>
          </a:p>
          <a:p>
            <a:pPr>
              <a:defRPr/>
            </a:pPr>
            <a:r>
              <a:rPr lang="ru-RU" altLang="ru-RU" b="1" dirty="0">
                <a:solidFill>
                  <a:srgbClr val="69AACD"/>
                </a:solidFill>
                <a:latin typeface="+mj-lt"/>
              </a:rPr>
              <a:t>И МЕТЕОРОЛОГИЧЕСКОЕ ОБОРУДОВАНИЕ</a:t>
            </a:r>
          </a:p>
        </p:txBody>
      </p:sp>
      <p:pic>
        <p:nvPicPr>
          <p:cNvPr id="11" name="Picture 2"/>
          <p:cNvPicPr>
            <a:picLocks noChangeAspect="1" noChangeArrowheads="1"/>
          </p:cNvPicPr>
          <p:nvPr/>
        </p:nvPicPr>
        <p:blipFill>
          <a:blip r:embed="rId3">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1319" y="5898983"/>
            <a:ext cx="2044838" cy="6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D:\E\maket\Разное\2019\Презентации\Image\Лэмз_коллаж.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0589" y="1207677"/>
            <a:ext cx="7272648" cy="341330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135746" y="2186817"/>
            <a:ext cx="3780912" cy="2642355"/>
          </a:xfrm>
          <a:prstGeom prst="rect">
            <a:avLst/>
          </a:prstGeom>
        </p:spPr>
        <p:txBody>
          <a:bodyPr wrap="square" lIns="76800" tIns="38400" rIns="76800" bIns="38400">
            <a:spAutoFit/>
          </a:bodyPr>
          <a:lstStyle/>
          <a:p>
            <a:pPr>
              <a:lnSpc>
                <a:spcPts val="5040"/>
              </a:lnSpc>
              <a:defRPr/>
            </a:pPr>
            <a:r>
              <a:rPr lang="ru-RU" sz="3700" b="1" dirty="0">
                <a:solidFill>
                  <a:srgbClr val="69AACD"/>
                </a:solidFill>
                <a:effectLst>
                  <a:outerShdw blurRad="63500" dist="50800" dir="2700000" algn="tl">
                    <a:srgbClr val="000000">
                      <a:alpha val="50000"/>
                    </a:srgbClr>
                  </a:outerShdw>
                </a:effectLst>
              </a:rPr>
              <a:t>Территориально </a:t>
            </a:r>
          </a:p>
          <a:p>
            <a:pPr>
              <a:lnSpc>
                <a:spcPts val="5040"/>
              </a:lnSpc>
              <a:defRPr/>
            </a:pPr>
            <a:r>
              <a:rPr lang="ru-RU" sz="3700" b="1" dirty="0">
                <a:solidFill>
                  <a:srgbClr val="69AACD"/>
                </a:solidFill>
                <a:effectLst>
                  <a:outerShdw blurRad="63500" dist="50800" dir="2700000" algn="tl">
                    <a:srgbClr val="000000">
                      <a:alpha val="50000"/>
                    </a:srgbClr>
                  </a:outerShdw>
                </a:effectLst>
              </a:rPr>
              <a:t>обособленное </a:t>
            </a:r>
          </a:p>
          <a:p>
            <a:pPr>
              <a:lnSpc>
                <a:spcPts val="5040"/>
              </a:lnSpc>
              <a:defRPr/>
            </a:pPr>
            <a:r>
              <a:rPr lang="ru-RU" sz="3700" b="1" dirty="0">
                <a:solidFill>
                  <a:srgbClr val="69AACD"/>
                </a:solidFill>
                <a:effectLst>
                  <a:outerShdw blurRad="63500" dist="50800" dir="2700000" algn="tl">
                    <a:srgbClr val="000000">
                      <a:alpha val="50000"/>
                    </a:srgbClr>
                  </a:outerShdw>
                </a:effectLst>
              </a:rPr>
              <a:t>подразделение</a:t>
            </a:r>
            <a:r>
              <a:rPr lang="en-US" sz="3700" b="1" dirty="0">
                <a:solidFill>
                  <a:srgbClr val="69AACD"/>
                </a:solidFill>
                <a:effectLst>
                  <a:outerShdw blurRad="63500" dist="50800" dir="2700000" algn="tl">
                    <a:srgbClr val="000000">
                      <a:alpha val="50000"/>
                    </a:srgbClr>
                  </a:outerShdw>
                </a:effectLst>
              </a:rPr>
              <a:t> </a:t>
            </a:r>
            <a:endParaRPr lang="ru-RU" sz="3700" b="1" dirty="0">
              <a:solidFill>
                <a:srgbClr val="69AACD"/>
              </a:solidFill>
              <a:effectLst>
                <a:outerShdw blurRad="63500" dist="50800" dir="2700000" algn="tl">
                  <a:srgbClr val="000000">
                    <a:alpha val="50000"/>
                  </a:srgbClr>
                </a:outerShdw>
              </a:effectLst>
            </a:endParaRPr>
          </a:p>
          <a:p>
            <a:pPr>
              <a:lnSpc>
                <a:spcPts val="5040"/>
              </a:lnSpc>
              <a:defRPr/>
            </a:pPr>
            <a:r>
              <a:rPr lang="ru-RU" sz="3700" b="1" dirty="0">
                <a:solidFill>
                  <a:srgbClr val="69AACD"/>
                </a:solidFill>
                <a:effectLst>
                  <a:outerShdw blurRad="63500" dist="50800" dir="2700000" algn="tl">
                    <a:srgbClr val="000000">
                      <a:alpha val="50000"/>
                    </a:srgbClr>
                  </a:outerShdw>
                </a:effectLst>
              </a:rPr>
              <a:t>ЛЭМЗ</a:t>
            </a:r>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7020" y="314393"/>
            <a:ext cx="1469578" cy="1244986"/>
          </a:xfrm>
          <a:prstGeom prst="rect">
            <a:avLst/>
          </a:prstGeom>
        </p:spPr>
      </p:pic>
    </p:spTree>
    <p:extLst>
      <p:ext uri="{BB962C8B-B14F-4D97-AF65-F5344CB8AC3E}">
        <p14:creationId xmlns:p14="http://schemas.microsoft.com/office/powerpoint/2010/main" val="1001910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91440" y="1675180"/>
            <a:ext cx="8878824" cy="5045659"/>
          </a:xfrm>
        </p:spPr>
        <p:txBody>
          <a:bodyPr>
            <a:normAutofit/>
          </a:bodyPr>
          <a:lstStyle/>
          <a:p>
            <a:pPr marL="0" indent="0">
              <a:buNone/>
            </a:pPr>
            <a:r>
              <a:rPr lang="ru-RU" sz="2400" dirty="0" smtClean="0">
                <a:solidFill>
                  <a:srgbClr val="27386D"/>
                </a:solidFill>
              </a:rPr>
              <a:t>Дополнительным источником информации являются модульные обзорные оптические системы (ООС), обеспечивающие автоматическое обнаружение и классификацию всех движущихся объектов в зоне обзора.</a:t>
            </a:r>
          </a:p>
          <a:p>
            <a:pPr marL="0" indent="0">
              <a:buNone/>
            </a:pPr>
            <a:r>
              <a:rPr lang="ru-RU" sz="2400" dirty="0" smtClean="0">
                <a:solidFill>
                  <a:srgbClr val="27386D"/>
                </a:solidFill>
              </a:rPr>
              <a:t>Дальность автоматического обнаружения и распознавания </a:t>
            </a:r>
            <a:r>
              <a:rPr lang="ru-RU" sz="2400" dirty="0" err="1" smtClean="0">
                <a:solidFill>
                  <a:srgbClr val="27386D"/>
                </a:solidFill>
              </a:rPr>
              <a:t>БпЛА</a:t>
            </a:r>
            <a:r>
              <a:rPr lang="ru-RU" sz="2400" dirty="0" smtClean="0">
                <a:solidFill>
                  <a:srgbClr val="27386D"/>
                </a:solidFill>
              </a:rPr>
              <a:t> типа </a:t>
            </a:r>
            <a:r>
              <a:rPr lang="en-US" sz="2400" dirty="0" smtClean="0">
                <a:solidFill>
                  <a:srgbClr val="27386D"/>
                </a:solidFill>
              </a:rPr>
              <a:t>DJI Phantom </a:t>
            </a:r>
            <a:r>
              <a:rPr lang="ru-RU" sz="2400" dirty="0" smtClean="0">
                <a:solidFill>
                  <a:srgbClr val="27386D"/>
                </a:solidFill>
              </a:rPr>
              <a:t>составляет порядка 1200 м</a:t>
            </a:r>
          </a:p>
          <a:p>
            <a:pPr marL="0" indent="0">
              <a:buNone/>
            </a:pPr>
            <a:r>
              <a:rPr lang="ru-RU" sz="2400" dirty="0" smtClean="0">
                <a:solidFill>
                  <a:srgbClr val="27386D"/>
                </a:solidFill>
              </a:rPr>
              <a:t>Модульность ООС позволяет использовать их для закрытия ближней зоны РЛС, а также для обзора зон, закрытых для РЛС.</a:t>
            </a:r>
          </a:p>
          <a:p>
            <a:pPr marL="0" indent="0">
              <a:buNone/>
            </a:pPr>
            <a:r>
              <a:rPr lang="ru-RU" sz="2400" dirty="0" smtClean="0">
                <a:solidFill>
                  <a:srgbClr val="27386D"/>
                </a:solidFill>
              </a:rPr>
              <a:t>Информация от ООС также используется для комплексного распознавания БпЛА в сложной орнитологической обстановке.</a:t>
            </a:r>
          </a:p>
          <a:p>
            <a:pPr marL="0" indent="0">
              <a:buNone/>
            </a:pPr>
            <a:endParaRPr lang="ru-RU" dirty="0">
              <a:solidFill>
                <a:srgbClr val="27386D"/>
              </a:solidFill>
            </a:endParaRPr>
          </a:p>
          <a:p>
            <a:pPr marL="0" indent="0">
              <a:buNone/>
            </a:pPr>
            <a:endParaRPr lang="ru-RU" dirty="0" smtClean="0"/>
          </a:p>
          <a:p>
            <a:pPr marL="0" indent="0">
              <a:buNone/>
            </a:pPr>
            <a:endParaRPr lang="ru-RU" dirty="0" smtClean="0"/>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5</a:t>
            </a:r>
            <a:endParaRPr lang="ru-RU" sz="1200" b="1" dirty="0">
              <a:solidFill>
                <a:srgbClr val="1B5985"/>
              </a:solidFill>
            </a:endParaRPr>
          </a:p>
        </p:txBody>
      </p:sp>
    </p:spTree>
    <p:extLst>
      <p:ext uri="{BB962C8B-B14F-4D97-AF65-F5344CB8AC3E}">
        <p14:creationId xmlns:p14="http://schemas.microsoft.com/office/powerpoint/2010/main" val="3434329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a:spLocks noChangeArrowheads="1"/>
          </p:cNvSpPr>
          <p:nvPr/>
        </p:nvSpPr>
        <p:spPr bwMode="auto">
          <a:xfrm>
            <a:off x="0" y="0"/>
            <a:ext cx="165100" cy="328613"/>
          </a:xfrm>
          <a:prstGeom prst="rect">
            <a:avLst/>
          </a:prstGeom>
          <a:noFill/>
          <a:ln w="9525">
            <a:noFill/>
            <a:miter lim="800000"/>
            <a:headEnd/>
            <a:tailEnd/>
          </a:ln>
        </p:spPr>
        <p:txBody>
          <a:bodyPr wrap="none" lIns="81436" tIns="40718" rIns="81436" bIns="40718" anchor="ctr">
            <a:spAutoFit/>
          </a:bodyPr>
          <a:lstStyle/>
          <a:p>
            <a:endParaRPr lang="ru-RU" altLang="ru-RU" sz="1600" b="1">
              <a:latin typeface="Calibri" pitchFamily="34" charset="0"/>
            </a:endParaRPr>
          </a:p>
        </p:txBody>
      </p:sp>
      <p:sp>
        <p:nvSpPr>
          <p:cNvPr id="23554" name="Rectangle 7"/>
          <p:cNvSpPr>
            <a:spLocks noChangeArrowheads="1"/>
          </p:cNvSpPr>
          <p:nvPr/>
        </p:nvSpPr>
        <p:spPr bwMode="auto">
          <a:xfrm>
            <a:off x="-696913" y="3325813"/>
            <a:ext cx="165100" cy="328612"/>
          </a:xfrm>
          <a:prstGeom prst="rect">
            <a:avLst/>
          </a:prstGeom>
          <a:noFill/>
          <a:ln w="9525">
            <a:noFill/>
            <a:miter lim="800000"/>
            <a:headEnd/>
            <a:tailEnd/>
          </a:ln>
        </p:spPr>
        <p:txBody>
          <a:bodyPr wrap="none" lIns="81436" tIns="40718" rIns="81436" bIns="40718" anchor="ctr">
            <a:spAutoFit/>
          </a:bodyPr>
          <a:lstStyle/>
          <a:p>
            <a:endParaRPr lang="ru-RU" altLang="ru-RU" sz="1600" b="1">
              <a:latin typeface="Calibri" pitchFamily="34" charset="0"/>
            </a:endParaRPr>
          </a:p>
        </p:txBody>
      </p:sp>
      <p:sp>
        <p:nvSpPr>
          <p:cNvPr id="5" name="Прямоугольник 4"/>
          <p:cNvSpPr>
            <a:spLocks noChangeArrowheads="1"/>
          </p:cNvSpPr>
          <p:nvPr/>
        </p:nvSpPr>
        <p:spPr bwMode="auto">
          <a:xfrm>
            <a:off x="0" y="201613"/>
            <a:ext cx="9144000" cy="461962"/>
          </a:xfrm>
          <a:prstGeom prst="rect">
            <a:avLst/>
          </a:prstGeom>
          <a:noFill/>
          <a:ln>
            <a:noFill/>
          </a:ln>
          <a:extLst/>
        </p:spPr>
        <p:txBody>
          <a:bodyPr lIns="91437" tIns="45718" rIns="91437" bIns="45718">
            <a:spAutoFit/>
          </a:bodyPr>
          <a:lstStyle>
            <a:lvl1pPr marL="381000" indent="-381000" algn="l" defTabSz="1027113" eaLnBrk="0" hangingPunct="0">
              <a:defRPr sz="2000">
                <a:solidFill>
                  <a:schemeClr val="tx1"/>
                </a:solidFill>
                <a:latin typeface="Arial" charset="0"/>
              </a:defRPr>
            </a:lvl1pPr>
            <a:lvl2pPr marL="838200" indent="-381000" algn="l" defTabSz="1027113" eaLnBrk="0" hangingPunct="0">
              <a:defRPr sz="2000">
                <a:solidFill>
                  <a:schemeClr val="tx1"/>
                </a:solidFill>
                <a:latin typeface="Arial" charset="0"/>
              </a:defRPr>
            </a:lvl2pPr>
            <a:lvl3pPr marL="1295400" indent="-381000" algn="l" defTabSz="1027113" eaLnBrk="0" hangingPunct="0">
              <a:defRPr sz="2000">
                <a:solidFill>
                  <a:schemeClr val="tx1"/>
                </a:solidFill>
                <a:latin typeface="Arial" charset="0"/>
              </a:defRPr>
            </a:lvl3pPr>
            <a:lvl4pPr marL="1752600" indent="-381000" algn="l" defTabSz="1027113" eaLnBrk="0" hangingPunct="0">
              <a:defRPr sz="2000">
                <a:solidFill>
                  <a:schemeClr val="tx1"/>
                </a:solidFill>
                <a:latin typeface="Arial" charset="0"/>
              </a:defRPr>
            </a:lvl4pPr>
            <a:lvl5pPr marL="2209800" indent="-381000" algn="l" defTabSz="1027113" eaLnBrk="0" hangingPunct="0">
              <a:defRPr sz="2000">
                <a:solidFill>
                  <a:schemeClr val="tx1"/>
                </a:solidFill>
                <a:latin typeface="Arial" charset="0"/>
              </a:defRPr>
            </a:lvl5pPr>
            <a:lvl6pPr marL="2667000" indent="-381000" defTabSz="1027113" eaLnBrk="0" fontAlgn="base" hangingPunct="0">
              <a:spcBef>
                <a:spcPct val="0"/>
              </a:spcBef>
              <a:spcAft>
                <a:spcPct val="0"/>
              </a:spcAft>
              <a:defRPr sz="2000">
                <a:solidFill>
                  <a:schemeClr val="tx1"/>
                </a:solidFill>
                <a:latin typeface="Arial" charset="0"/>
              </a:defRPr>
            </a:lvl6pPr>
            <a:lvl7pPr marL="3124200" indent="-381000" defTabSz="1027113" eaLnBrk="0" fontAlgn="base" hangingPunct="0">
              <a:spcBef>
                <a:spcPct val="0"/>
              </a:spcBef>
              <a:spcAft>
                <a:spcPct val="0"/>
              </a:spcAft>
              <a:defRPr sz="2000">
                <a:solidFill>
                  <a:schemeClr val="tx1"/>
                </a:solidFill>
                <a:latin typeface="Arial" charset="0"/>
              </a:defRPr>
            </a:lvl7pPr>
            <a:lvl8pPr marL="3581400" indent="-381000" defTabSz="1027113" eaLnBrk="0" fontAlgn="base" hangingPunct="0">
              <a:spcBef>
                <a:spcPct val="0"/>
              </a:spcBef>
              <a:spcAft>
                <a:spcPct val="0"/>
              </a:spcAft>
              <a:defRPr sz="2000">
                <a:solidFill>
                  <a:schemeClr val="tx1"/>
                </a:solidFill>
                <a:latin typeface="Arial" charset="0"/>
              </a:defRPr>
            </a:lvl8pPr>
            <a:lvl9pPr marL="4038600" indent="-381000" defTabSz="1027113" eaLnBrk="0" fontAlgn="base" hangingPunct="0">
              <a:spcBef>
                <a:spcPct val="0"/>
              </a:spcBef>
              <a:spcAft>
                <a:spcPct val="0"/>
              </a:spcAft>
              <a:defRPr sz="2000">
                <a:solidFill>
                  <a:schemeClr val="tx1"/>
                </a:solidFill>
                <a:latin typeface="Arial" charset="0"/>
              </a:defRPr>
            </a:lvl9pPr>
          </a:lstStyle>
          <a:p>
            <a:pPr algn="ctr" fontAlgn="auto">
              <a:spcBef>
                <a:spcPts val="0"/>
              </a:spcBef>
              <a:spcAft>
                <a:spcPts val="0"/>
              </a:spcAft>
              <a:defRPr/>
            </a:pPr>
            <a:r>
              <a:rPr lang="ru-RU" altLang="ru-RU" sz="2400" b="1" dirty="0">
                <a:solidFill>
                  <a:schemeClr val="tx2">
                    <a:lumMod val="60000"/>
                    <a:lumOff val="40000"/>
                  </a:schemeClr>
                </a:solidFill>
                <a:effectLst>
                  <a:outerShdw blurRad="38100" dist="38100" dir="2700000" algn="tl">
                    <a:srgbClr val="000000"/>
                  </a:outerShdw>
                </a:effectLst>
                <a:latin typeface="Tahoma" pitchFamily="34" charset="0"/>
                <a:cs typeface="+mn-cs"/>
              </a:rPr>
              <a:t>СРЕДСТВА РТМ и РЭУ</a:t>
            </a:r>
          </a:p>
        </p:txBody>
      </p:sp>
      <p:sp>
        <p:nvSpPr>
          <p:cNvPr id="10245" name="Text Box 23"/>
          <p:cNvSpPr txBox="1">
            <a:spLocks noChangeArrowheads="1"/>
          </p:cNvSpPr>
          <p:nvPr/>
        </p:nvSpPr>
        <p:spPr bwMode="auto">
          <a:xfrm>
            <a:off x="2435225" y="1381125"/>
            <a:ext cx="6480175" cy="4781550"/>
          </a:xfrm>
          <a:prstGeom prst="rect">
            <a:avLst/>
          </a:prstGeom>
          <a:noFill/>
          <a:ln w="25400">
            <a:solidFill>
              <a:schemeClr val="accent3"/>
            </a:solidFill>
            <a:miter lim="800000"/>
            <a:headEnd/>
            <a:tailEnd/>
          </a:ln>
        </p:spPr>
        <p:txBody>
          <a:bodyPr lIns="81436" tIns="40718" rIns="0" bIns="40718">
            <a:spAutoFit/>
          </a:bodyPr>
          <a:lstStyle/>
          <a:p>
            <a:pPr marL="338138" indent="-338138" algn="ctr">
              <a:lnSpc>
                <a:spcPct val="80000"/>
              </a:lnSpc>
            </a:pPr>
            <a:r>
              <a:rPr lang="ru-RU" altLang="ru-RU" sz="2000" b="1">
                <a:latin typeface="Calibri" pitchFamily="34" charset="0"/>
              </a:rPr>
              <a:t>Основные ТТХ системы РТМ и РЭУ</a:t>
            </a:r>
          </a:p>
          <a:p>
            <a:pPr marL="338138" indent="-338138" algn="ctr">
              <a:lnSpc>
                <a:spcPct val="80000"/>
              </a:lnSpc>
            </a:pPr>
            <a:endParaRPr lang="ru-RU" altLang="ru-RU" sz="2000" b="1">
              <a:latin typeface="Calibri" pitchFamily="34" charset="0"/>
            </a:endParaRPr>
          </a:p>
          <a:p>
            <a:pPr marL="338138" indent="-338138">
              <a:lnSpc>
                <a:spcPct val="80000"/>
              </a:lnSpc>
              <a:spcAft>
                <a:spcPts val="600"/>
              </a:spcAft>
            </a:pPr>
            <a:r>
              <a:rPr lang="ru-RU" altLang="ru-RU" sz="2000" b="1">
                <a:latin typeface="Calibri" pitchFamily="34" charset="0"/>
              </a:rPr>
              <a:t>1. Диапазон рабочих частот радиопеленгатора: 390…5900 МГц;</a:t>
            </a:r>
          </a:p>
          <a:p>
            <a:pPr marL="338138" indent="-338138">
              <a:lnSpc>
                <a:spcPct val="80000"/>
              </a:lnSpc>
              <a:spcAft>
                <a:spcPts val="600"/>
              </a:spcAft>
            </a:pPr>
            <a:r>
              <a:rPr lang="ru-RU" altLang="ru-RU" sz="2000" b="1">
                <a:latin typeface="Calibri" pitchFamily="34" charset="0"/>
              </a:rPr>
              <a:t>2. Дальность обнаружения и воздействия: не менее 4 км;</a:t>
            </a:r>
          </a:p>
          <a:p>
            <a:pPr marL="338138" indent="-338138">
              <a:lnSpc>
                <a:spcPct val="80000"/>
              </a:lnSpc>
              <a:spcAft>
                <a:spcPts val="600"/>
              </a:spcAft>
            </a:pPr>
            <a:r>
              <a:rPr lang="ru-RU" altLang="ru-RU" sz="2000" b="1">
                <a:latin typeface="Calibri" pitchFamily="34" charset="0"/>
              </a:rPr>
              <a:t>3. Диапазоны частот при подавлении КУ и ПД: </a:t>
            </a:r>
          </a:p>
          <a:p>
            <a:pPr marL="338138" indent="-338138">
              <a:lnSpc>
                <a:spcPct val="80000"/>
              </a:lnSpc>
              <a:spcAft>
                <a:spcPts val="600"/>
              </a:spcAft>
            </a:pPr>
            <a:r>
              <a:rPr lang="ru-RU" altLang="ru-RU" sz="2000" b="1">
                <a:latin typeface="Calibri" pitchFamily="34" charset="0"/>
              </a:rPr>
              <a:t>	390…490 МГц</a:t>
            </a:r>
          </a:p>
          <a:p>
            <a:pPr marL="338138" indent="-338138">
              <a:lnSpc>
                <a:spcPct val="80000"/>
              </a:lnSpc>
              <a:spcAft>
                <a:spcPts val="600"/>
              </a:spcAft>
            </a:pPr>
            <a:r>
              <a:rPr lang="ru-RU" altLang="ru-RU" sz="2000" b="1">
                <a:latin typeface="Calibri" pitchFamily="34" charset="0"/>
              </a:rPr>
              <a:t>	850…960 МГц</a:t>
            </a:r>
          </a:p>
          <a:p>
            <a:pPr marL="338138" indent="-338138">
              <a:lnSpc>
                <a:spcPct val="80000"/>
              </a:lnSpc>
              <a:spcAft>
                <a:spcPts val="600"/>
              </a:spcAft>
            </a:pPr>
            <a:r>
              <a:rPr lang="ru-RU" altLang="ru-RU" sz="2000" b="1">
                <a:latin typeface="Calibri" pitchFamily="34" charset="0"/>
              </a:rPr>
              <a:t>	2200…2600 МГц</a:t>
            </a:r>
          </a:p>
          <a:p>
            <a:pPr marL="338138" indent="-338138">
              <a:lnSpc>
                <a:spcPct val="80000"/>
              </a:lnSpc>
              <a:spcAft>
                <a:spcPts val="600"/>
              </a:spcAft>
            </a:pPr>
            <a:r>
              <a:rPr lang="ru-RU" altLang="ru-RU" sz="2000" b="1">
                <a:latin typeface="Calibri" pitchFamily="34" charset="0"/>
              </a:rPr>
              <a:t>	4900…5900 МГц.</a:t>
            </a:r>
          </a:p>
          <a:p>
            <a:pPr marL="338138" indent="-338138">
              <a:lnSpc>
                <a:spcPct val="80000"/>
              </a:lnSpc>
              <a:spcAft>
                <a:spcPts val="600"/>
              </a:spcAft>
            </a:pPr>
            <a:r>
              <a:rPr lang="ru-RU" altLang="ru-RU" sz="2000" b="1">
                <a:latin typeface="Calibri" pitchFamily="34" charset="0"/>
              </a:rPr>
              <a:t>4. Диапазон рабочих частот при подавлении ГНСС:</a:t>
            </a:r>
          </a:p>
          <a:p>
            <a:pPr marL="338138" indent="-338138">
              <a:lnSpc>
                <a:spcPct val="80000"/>
              </a:lnSpc>
              <a:spcAft>
                <a:spcPts val="600"/>
              </a:spcAft>
            </a:pPr>
            <a:r>
              <a:rPr lang="ru-RU" altLang="ru-RU" sz="2000" b="1">
                <a:latin typeface="Calibri" pitchFamily="34" charset="0"/>
              </a:rPr>
              <a:t>	1165…1188 МГц</a:t>
            </a:r>
          </a:p>
          <a:p>
            <a:pPr marL="338138" indent="-338138">
              <a:lnSpc>
                <a:spcPct val="80000"/>
              </a:lnSpc>
              <a:spcAft>
                <a:spcPts val="600"/>
              </a:spcAft>
            </a:pPr>
            <a:r>
              <a:rPr lang="ru-RU" altLang="ru-RU" sz="2000" b="1">
                <a:latin typeface="Calibri" pitchFamily="34" charset="0"/>
              </a:rPr>
              <a:t>	1192…1250 МГц</a:t>
            </a:r>
          </a:p>
          <a:p>
            <a:pPr marL="338138" indent="-338138">
              <a:lnSpc>
                <a:spcPct val="80000"/>
              </a:lnSpc>
              <a:spcAft>
                <a:spcPts val="600"/>
              </a:spcAft>
            </a:pPr>
            <a:r>
              <a:rPr lang="ru-RU" altLang="ru-RU" sz="2000" b="1">
                <a:latin typeface="Calibri" pitchFamily="34" charset="0"/>
              </a:rPr>
              <a:t>	1560…1606 МГц.</a:t>
            </a:r>
          </a:p>
        </p:txBody>
      </p:sp>
      <p:pic>
        <p:nvPicPr>
          <p:cNvPr id="23557" name="Picture 2"/>
          <p:cNvPicPr>
            <a:picLocks noChangeAspect="1" noChangeArrowheads="1"/>
          </p:cNvPicPr>
          <p:nvPr/>
        </p:nvPicPr>
        <p:blipFill>
          <a:blip r:embed="rId2"/>
          <a:srcRect l="66139" t="31793" r="20456" b="27852"/>
          <a:stretch>
            <a:fillRect/>
          </a:stretch>
        </p:blipFill>
        <p:spPr bwMode="auto">
          <a:xfrm>
            <a:off x="250825" y="2320925"/>
            <a:ext cx="2014538" cy="3500438"/>
          </a:xfrm>
          <a:prstGeom prst="rect">
            <a:avLst/>
          </a:prstGeom>
          <a:solidFill>
            <a:srgbClr val="FFFFFF"/>
          </a:solidFill>
          <a:ln w="9525">
            <a:noFill/>
            <a:miter lim="800000"/>
            <a:headEnd/>
            <a:tailEnd/>
          </a:ln>
        </p:spPr>
      </p:pic>
      <p:sp>
        <p:nvSpPr>
          <p:cNvPr id="23558" name="Text Box 20"/>
          <p:cNvSpPr txBox="1">
            <a:spLocks noChangeArrowheads="1"/>
          </p:cNvSpPr>
          <p:nvPr/>
        </p:nvSpPr>
        <p:spPr bwMode="auto">
          <a:xfrm>
            <a:off x="250825" y="1773238"/>
            <a:ext cx="2014538" cy="512762"/>
          </a:xfrm>
          <a:prstGeom prst="rect">
            <a:avLst/>
          </a:prstGeom>
          <a:noFill/>
          <a:ln w="9525">
            <a:noFill/>
            <a:miter lim="800000"/>
            <a:headEnd/>
            <a:tailEnd/>
          </a:ln>
        </p:spPr>
        <p:txBody>
          <a:bodyPr lIns="81436" tIns="40718" rIns="81436" bIns="40718">
            <a:spAutoFit/>
          </a:bodyPr>
          <a:lstStyle/>
          <a:p>
            <a:pPr algn="ctr"/>
            <a:r>
              <a:rPr lang="ru-RU" altLang="ru-RU" sz="1400" b="1">
                <a:latin typeface="Calibri" pitchFamily="34" charset="0"/>
              </a:rPr>
              <a:t>Внешний вид </a:t>
            </a:r>
          </a:p>
          <a:p>
            <a:pPr algn="ctr"/>
            <a:r>
              <a:rPr lang="ru-RU" altLang="ru-RU" sz="1400" b="1">
                <a:latin typeface="Calibri" pitchFamily="34" charset="0"/>
              </a:rPr>
              <a:t>средств РТМ и РЭУ</a:t>
            </a:r>
          </a:p>
        </p:txBody>
      </p:sp>
      <p:pic>
        <p:nvPicPr>
          <p:cNvPr id="23559" name="Picture 13" descr="D:\E\maket\Разное\2019\Презентации\Image\DSC_8437.png"/>
          <p:cNvPicPr>
            <a:picLocks noChangeAspect="1" noChangeArrowheads="1"/>
          </p:cNvPicPr>
          <p:nvPr/>
        </p:nvPicPr>
        <p:blipFill>
          <a:blip r:embed="rId3"/>
          <a:srcRect l="-308" t="72147" r="308" b="10977"/>
          <a:stretch>
            <a:fillRect/>
          </a:stretch>
        </p:blipFill>
        <p:spPr bwMode="auto">
          <a:xfrm>
            <a:off x="-19050" y="0"/>
            <a:ext cx="9163050" cy="814388"/>
          </a:xfrm>
          <a:prstGeom prst="rect">
            <a:avLst/>
          </a:prstGeom>
          <a:noFill/>
          <a:ln w="9525">
            <a:noFill/>
            <a:miter lim="800000"/>
            <a:headEnd/>
            <a:tailEnd/>
          </a:ln>
        </p:spPr>
      </p:pic>
      <p:sp>
        <p:nvSpPr>
          <p:cNvPr id="23560" name="Прямоугольник 8"/>
          <p:cNvSpPr>
            <a:spLocks noChangeArrowheads="1"/>
          </p:cNvSpPr>
          <p:nvPr/>
        </p:nvSpPr>
        <p:spPr bwMode="auto">
          <a:xfrm>
            <a:off x="638175" y="106363"/>
            <a:ext cx="8142288" cy="492125"/>
          </a:xfrm>
          <a:prstGeom prst="rect">
            <a:avLst/>
          </a:prstGeom>
          <a:noFill/>
          <a:ln w="9525">
            <a:noFill/>
            <a:miter lim="800000"/>
            <a:headEnd/>
            <a:tailEnd/>
          </a:ln>
        </p:spPr>
        <p:txBody>
          <a:bodyPr>
            <a:spAutoFit/>
          </a:bodyPr>
          <a:lstStyle/>
          <a:p>
            <a:pPr marL="180975" lvl="1" algn="ctr">
              <a:lnSpc>
                <a:spcPct val="150000"/>
              </a:lnSpc>
            </a:pPr>
            <a:r>
              <a:rPr lang="ru-RU" sz="2000" u="sng">
                <a:solidFill>
                  <a:srgbClr val="27386D"/>
                </a:solidFill>
                <a:latin typeface="Tahoma" pitchFamily="34" charset="0"/>
              </a:rPr>
              <a:t>Средства РТМ и РЭУ</a:t>
            </a:r>
          </a:p>
        </p:txBody>
      </p:sp>
      <p:pic>
        <p:nvPicPr>
          <p:cNvPr id="23561" name="Рисунок 9"/>
          <p:cNvPicPr>
            <a:picLocks noChangeAspect="1"/>
          </p:cNvPicPr>
          <p:nvPr/>
        </p:nvPicPr>
        <p:blipFill>
          <a:blip r:embed="rId4"/>
          <a:srcRect/>
          <a:stretch>
            <a:fillRect/>
          </a:stretch>
        </p:blipFill>
        <p:spPr bwMode="auto">
          <a:xfrm>
            <a:off x="106363" y="106363"/>
            <a:ext cx="835025" cy="708025"/>
          </a:xfrm>
          <a:prstGeom prst="rect">
            <a:avLst/>
          </a:prstGeom>
          <a:noFill/>
          <a:ln w="9525">
            <a:noFill/>
            <a:miter lim="800000"/>
            <a:headEnd/>
            <a:tailEnd/>
          </a:ln>
        </p:spPr>
      </p:pic>
      <p:sp>
        <p:nvSpPr>
          <p:cNvPr id="11" name="Овал 10"/>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6</a:t>
            </a:r>
            <a:endParaRPr lang="ru-RU" sz="1200" b="1" dirty="0">
              <a:solidFill>
                <a:srgbClr val="1B5985"/>
              </a:solidFill>
            </a:endParaRPr>
          </a:p>
        </p:txBody>
      </p:sp>
    </p:spTree>
    <p:extLst>
      <p:ext uri="{BB962C8B-B14F-4D97-AF65-F5344CB8AC3E}">
        <p14:creationId xmlns:p14="http://schemas.microsoft.com/office/powerpoint/2010/main" val="126264364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98036" y="607162"/>
            <a:ext cx="8878824" cy="5850331"/>
          </a:xfrm>
        </p:spPr>
        <p:txBody>
          <a:bodyPr>
            <a:normAutofit/>
          </a:bodyPr>
          <a:lstStyle/>
          <a:p>
            <a:pPr marL="0" indent="0">
              <a:buNone/>
            </a:pPr>
            <a:r>
              <a:rPr lang="ru-RU" sz="2400" dirty="0" smtClean="0">
                <a:solidFill>
                  <a:srgbClr val="27386D"/>
                </a:solidFill>
              </a:rPr>
              <a:t>Еще одним источником информации является модуль радиотехнического мониторинга (РТМ), обеспечивающий автоматическое обнаружение и распознавание каналов управления коммерческих БпЛА, работающих в диапазонах частот от 390 МГц до 5900 МГц.</a:t>
            </a:r>
          </a:p>
          <a:p>
            <a:pPr marL="0" indent="0">
              <a:buNone/>
            </a:pPr>
            <a:r>
              <a:rPr lang="ru-RU" sz="2400" dirty="0" smtClean="0">
                <a:solidFill>
                  <a:srgbClr val="27386D"/>
                </a:solidFill>
              </a:rPr>
              <a:t>	</a:t>
            </a:r>
          </a:p>
          <a:p>
            <a:pPr marL="0" indent="0">
              <a:buNone/>
            </a:pPr>
            <a:r>
              <a:rPr lang="ru-RU" sz="2400" dirty="0" smtClean="0">
                <a:solidFill>
                  <a:srgbClr val="27386D"/>
                </a:solidFill>
              </a:rPr>
              <a:t>При этом для нешифрованных каналов связи отображается также дополнительная информация: тип БпЛА, его местоположение, координата точки «дом» (как правило совпадает с местонахождением оператора) и др.</a:t>
            </a:r>
          </a:p>
          <a:p>
            <a:pPr marL="0" indent="0">
              <a:buNone/>
            </a:pPr>
            <a:endParaRPr lang="ru-RU" sz="2400" dirty="0" smtClean="0">
              <a:solidFill>
                <a:srgbClr val="27386D"/>
              </a:solidFill>
            </a:endParaRPr>
          </a:p>
          <a:p>
            <a:pPr marL="0" indent="0">
              <a:buNone/>
            </a:pPr>
            <a:r>
              <a:rPr lang="ru-RU" sz="2400" dirty="0" smtClean="0">
                <a:solidFill>
                  <a:srgbClr val="27386D"/>
                </a:solidFill>
              </a:rPr>
              <a:t>В качестве средств противодействия полетам БпЛА используется модуль радиоэлектронного управления, который осуществляет постановку помех по выбранным оператором частотным поддиапазонам.</a:t>
            </a:r>
            <a:endParaRPr lang="ru-RU" dirty="0" smtClean="0"/>
          </a:p>
          <a:p>
            <a:pPr marL="0" indent="0">
              <a:buNone/>
            </a:pPr>
            <a:endParaRPr lang="ru-RU" dirty="0" smtClean="0"/>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6</a:t>
            </a:r>
            <a:endParaRPr lang="ru-RU" sz="1200" b="1" dirty="0">
              <a:solidFill>
                <a:srgbClr val="1B5985"/>
              </a:solidFill>
            </a:endParaRPr>
          </a:p>
        </p:txBody>
      </p:sp>
    </p:spTree>
    <p:extLst>
      <p:ext uri="{BB962C8B-B14F-4D97-AF65-F5344CB8AC3E}">
        <p14:creationId xmlns:p14="http://schemas.microsoft.com/office/powerpoint/2010/main" val="415211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РЛК-МЦ\2019-02_Коломна\2019-03-05_РЛК-МЦ\Объединение РТР и РЛС Фантом 4км.png"/>
          <p:cNvPicPr>
            <a:picLocks noChangeAspect="1" noChangeArrowheads="1"/>
          </p:cNvPicPr>
          <p:nvPr/>
        </p:nvPicPr>
        <p:blipFill rotWithShape="1">
          <a:blip r:embed="rId2">
            <a:extLst>
              <a:ext uri="{28A0092B-C50C-407E-A947-70E740481C1C}">
                <a14:useLocalDpi xmlns:a14="http://schemas.microsoft.com/office/drawing/2010/main" val="0"/>
              </a:ext>
            </a:extLst>
          </a:blip>
          <a:srcRect l="28822" t="2319" r="29573" b="57831"/>
          <a:stretch/>
        </p:blipFill>
        <p:spPr bwMode="auto">
          <a:xfrm>
            <a:off x="4164461" y="4111140"/>
            <a:ext cx="4881076" cy="2629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F:\РЛК-МЦ\2019-04_Бологое\Скриншоты РЛК-МЦ\Орланы 7-8км_3.png"/>
          <p:cNvPicPr>
            <a:picLocks noChangeAspect="1" noChangeArrowheads="1"/>
          </p:cNvPicPr>
          <p:nvPr/>
        </p:nvPicPr>
        <p:blipFill rotWithShape="1">
          <a:blip r:embed="rId3">
            <a:extLst>
              <a:ext uri="{28A0092B-C50C-407E-A947-70E740481C1C}">
                <a14:useLocalDpi xmlns:a14="http://schemas.microsoft.com/office/drawing/2010/main" val="0"/>
              </a:ext>
            </a:extLst>
          </a:blip>
          <a:srcRect l="26481" t="18780" r="35182" b="34960"/>
          <a:stretch/>
        </p:blipFill>
        <p:spPr bwMode="auto">
          <a:xfrm>
            <a:off x="76041" y="4002015"/>
            <a:ext cx="4100944" cy="2736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13" descr="D:\E\maket\Разное\2019\Презентации\Image\DSC_8437.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sp>
        <p:nvSpPr>
          <p:cNvPr id="63492" name="TextBox 1"/>
          <p:cNvSpPr txBox="1">
            <a:spLocks noChangeArrowheads="1"/>
          </p:cNvSpPr>
          <p:nvPr/>
        </p:nvSpPr>
        <p:spPr bwMode="auto">
          <a:xfrm>
            <a:off x="-9423" y="332432"/>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ru-RU" sz="2400" u="sng" dirty="0" smtClean="0">
                <a:solidFill>
                  <a:srgbClr val="27386D"/>
                </a:solidFill>
                <a:latin typeface="Tahoma" pitchFamily="34" charset="0"/>
                <a:cs typeface="+mn-cs"/>
              </a:rPr>
              <a:t>Отождествление РЛИ, </a:t>
            </a:r>
            <a:r>
              <a:rPr lang="ru-RU" sz="2400" u="sng" dirty="0">
                <a:solidFill>
                  <a:srgbClr val="27386D"/>
                </a:solidFill>
                <a:latin typeface="Tahoma" pitchFamily="34" charset="0"/>
                <a:cs typeface="+mn-cs"/>
              </a:rPr>
              <a:t>ОЭС и </a:t>
            </a:r>
            <a:r>
              <a:rPr lang="ru-RU" sz="2400" u="sng" dirty="0" smtClean="0">
                <a:solidFill>
                  <a:srgbClr val="27386D"/>
                </a:solidFill>
                <a:latin typeface="Tahoma" pitchFamily="34" charset="0"/>
                <a:cs typeface="+mn-cs"/>
              </a:rPr>
              <a:t>РТК</a:t>
            </a:r>
            <a:endParaRPr lang="ru-RU" sz="2400" u="sng" dirty="0">
              <a:solidFill>
                <a:srgbClr val="27386D"/>
              </a:solidFill>
              <a:latin typeface="Tahoma" pitchFamily="34" charset="0"/>
              <a:cs typeface="+mn-cs"/>
            </a:endParaRP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pic>
        <p:nvPicPr>
          <p:cNvPr id="1026" name="Picture 2" descr="F:\РЛК-МЦ\2019-02_Коломна\2019-03-05_РЛК-МЦ\Screenshot_20190305_135245.png"/>
          <p:cNvPicPr>
            <a:picLocks noChangeAspect="1" noChangeArrowheads="1"/>
          </p:cNvPicPr>
          <p:nvPr/>
        </p:nvPicPr>
        <p:blipFill rotWithShape="1">
          <a:blip r:embed="rId6">
            <a:extLst>
              <a:ext uri="{28A0092B-C50C-407E-A947-70E740481C1C}">
                <a14:useLocalDpi xmlns:a14="http://schemas.microsoft.com/office/drawing/2010/main" val="0"/>
              </a:ext>
            </a:extLst>
          </a:blip>
          <a:srcRect l="41184" t="20292" r="26864" b="20172"/>
          <a:stretch/>
        </p:blipFill>
        <p:spPr bwMode="auto">
          <a:xfrm>
            <a:off x="68392" y="1074848"/>
            <a:ext cx="3113376" cy="3172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5208" t="17838" r="30919" b="17838"/>
          <a:stretch/>
        </p:blipFill>
        <p:spPr bwMode="auto">
          <a:xfrm>
            <a:off x="5062121" y="1077497"/>
            <a:ext cx="3991990" cy="3170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descr="F:\РЛК-МЦ\для ВКС\РЛК-МЦ Валдай примеры\Зала_0609_1_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11" r="30414" b="7385"/>
          <a:stretch/>
        </p:blipFill>
        <p:spPr bwMode="auto">
          <a:xfrm>
            <a:off x="2705642" y="1077498"/>
            <a:ext cx="2792705" cy="3170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Овал 9"/>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7</a:t>
            </a:r>
            <a:endParaRPr lang="ru-RU" sz="1200" b="1" dirty="0">
              <a:solidFill>
                <a:srgbClr val="1B5985"/>
              </a:solidFill>
            </a:endParaRPr>
          </a:p>
        </p:txBody>
      </p:sp>
    </p:spTree>
    <p:extLst>
      <p:ext uri="{BB962C8B-B14F-4D97-AF65-F5344CB8AC3E}">
        <p14:creationId xmlns:p14="http://schemas.microsoft.com/office/powerpoint/2010/main" val="3258202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28016" y="402006"/>
            <a:ext cx="8878824" cy="6128308"/>
          </a:xfrm>
        </p:spPr>
        <p:txBody>
          <a:bodyPr>
            <a:normAutofit/>
          </a:bodyPr>
          <a:lstStyle/>
          <a:p>
            <a:pPr marL="0" indent="0">
              <a:buNone/>
            </a:pPr>
            <a:endParaRPr lang="ru-RU" sz="2400" dirty="0" smtClean="0">
              <a:solidFill>
                <a:srgbClr val="27386D"/>
              </a:solidFill>
            </a:endParaRPr>
          </a:p>
          <a:p>
            <a:pPr marL="0" indent="0">
              <a:buNone/>
            </a:pPr>
            <a:r>
              <a:rPr lang="ru-RU" sz="2400" dirty="0" smtClean="0">
                <a:solidFill>
                  <a:srgbClr val="27386D"/>
                </a:solidFill>
              </a:rPr>
              <a:t>Информация от всех подсистем комплекса обрабатывается совместно в едином сервере комплекса. Отображение и управление всеми подсистемами может осуществляется как с одного рабочего места, так и с нескольких разнесенных рабочих мест.</a:t>
            </a:r>
          </a:p>
          <a:p>
            <a:pPr marL="0" indent="0">
              <a:buNone/>
            </a:pPr>
            <a:endParaRPr lang="ru-RU" sz="2400" dirty="0" smtClean="0">
              <a:solidFill>
                <a:srgbClr val="27386D"/>
              </a:solidFill>
            </a:endParaRPr>
          </a:p>
          <a:p>
            <a:pPr marL="0" indent="0">
              <a:buNone/>
            </a:pPr>
            <a:r>
              <a:rPr lang="ru-RU" sz="2400" dirty="0" smtClean="0">
                <a:solidFill>
                  <a:srgbClr val="27386D"/>
                </a:solidFill>
              </a:rPr>
              <a:t>При этом для уменьшения нагрузки на оператора происходит отождествление трассовой информации РЛС с другими информационными средствами.</a:t>
            </a:r>
          </a:p>
          <a:p>
            <a:pPr marL="0" indent="0">
              <a:buNone/>
            </a:pPr>
            <a:endParaRPr lang="ru-RU" sz="2400" dirty="0" smtClean="0">
              <a:solidFill>
                <a:srgbClr val="27386D"/>
              </a:solidFill>
            </a:endParaRPr>
          </a:p>
          <a:p>
            <a:pPr marL="0" indent="0">
              <a:buNone/>
            </a:pPr>
            <a:r>
              <a:rPr lang="ru-RU" sz="2400" dirty="0" smtClean="0">
                <a:solidFill>
                  <a:srgbClr val="27386D"/>
                </a:solidFill>
              </a:rPr>
              <a:t>Так, на слайде представлены примеры автоматического отождествления трассы РЛС (голубые отметки трасс) с пеленгами на каналы управления БпЛА (оранжевые отметки) и с оптическими пеленгами (синие отметки).</a:t>
            </a: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7</a:t>
            </a:r>
            <a:endParaRPr lang="ru-RU" sz="1200" b="1" dirty="0">
              <a:solidFill>
                <a:srgbClr val="1B5985"/>
              </a:solidFill>
            </a:endParaRPr>
          </a:p>
        </p:txBody>
      </p:sp>
    </p:spTree>
    <p:extLst>
      <p:ext uri="{BB962C8B-B14F-4D97-AF65-F5344CB8AC3E}">
        <p14:creationId xmlns:p14="http://schemas.microsoft.com/office/powerpoint/2010/main" val="70777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sp>
        <p:nvSpPr>
          <p:cNvPr id="63492" name="TextBox 1"/>
          <p:cNvSpPr txBox="1">
            <a:spLocks noChangeArrowheads="1"/>
          </p:cNvSpPr>
          <p:nvPr/>
        </p:nvSpPr>
        <p:spPr bwMode="auto">
          <a:xfrm>
            <a:off x="0" y="1016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ru-RU" altLang="ru-RU" sz="2400" u="sng" dirty="0" smtClean="0">
                <a:solidFill>
                  <a:srgbClr val="27386D"/>
                </a:solidFill>
                <a:latin typeface="Tahoma" pitchFamily="34" charset="0"/>
                <a:cs typeface="+mn-cs"/>
              </a:rPr>
              <a:t>Отождествление РЛИ и АЗН-В</a:t>
            </a:r>
            <a:endParaRPr lang="ru-RU" altLang="ru-RU" sz="2400" u="sng" dirty="0">
              <a:solidFill>
                <a:srgbClr val="27386D"/>
              </a:solidFill>
              <a:latin typeface="Tahoma" pitchFamily="34" charset="0"/>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pic>
        <p:nvPicPr>
          <p:cNvPr id="3074" name="Picture 2" descr="F:\РЛК-МЦ\2019-08-20 Совещание\РЛК-МЦ Валдай примеры\Объединение АЗН и РЛС измерение высоты расознавание.png"/>
          <p:cNvPicPr>
            <a:picLocks noChangeAspect="1" noChangeArrowheads="1"/>
          </p:cNvPicPr>
          <p:nvPr/>
        </p:nvPicPr>
        <p:blipFill rotWithShape="1">
          <a:blip r:embed="rId4">
            <a:extLst>
              <a:ext uri="{28A0092B-C50C-407E-A947-70E740481C1C}">
                <a14:useLocalDpi xmlns:a14="http://schemas.microsoft.com/office/drawing/2010/main" val="0"/>
              </a:ext>
            </a:extLst>
          </a:blip>
          <a:srcRect l="32043" t="20957" r="18022" b="18738"/>
          <a:stretch/>
        </p:blipFill>
        <p:spPr bwMode="auto">
          <a:xfrm>
            <a:off x="123192" y="814152"/>
            <a:ext cx="4498562" cy="305571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РЛК-МЦ\2019-08-20 Совещание\РЛК-МЦ Валдай примеры\Объединение АЗН КОИР и РЛС Самолет 23км.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231" b="5664"/>
          <a:stretch/>
        </p:blipFill>
        <p:spPr bwMode="auto">
          <a:xfrm>
            <a:off x="3283122" y="3273878"/>
            <a:ext cx="5861140" cy="3584121"/>
          </a:xfrm>
          <a:prstGeom prst="rect">
            <a:avLst/>
          </a:prstGeom>
          <a:noFill/>
          <a:extLst>
            <a:ext uri="{909E8E84-426E-40DD-AFC4-6F175D3DCCD1}">
              <a14:hiddenFill xmlns:a14="http://schemas.microsoft.com/office/drawing/2010/main">
                <a:solidFill>
                  <a:srgbClr val="FFFFFF"/>
                </a:solidFill>
              </a14:hiddenFill>
            </a:ext>
          </a:extLst>
        </p:spPr>
      </p:pic>
      <p:sp>
        <p:nvSpPr>
          <p:cNvPr id="7" name="Овал 6"/>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8</a:t>
            </a:r>
            <a:endParaRPr lang="ru-RU" sz="1200" b="1" dirty="0">
              <a:solidFill>
                <a:srgbClr val="1B5985"/>
              </a:solidFill>
            </a:endParaRPr>
          </a:p>
        </p:txBody>
      </p:sp>
    </p:spTree>
    <p:extLst>
      <p:ext uri="{BB962C8B-B14F-4D97-AF65-F5344CB8AC3E}">
        <p14:creationId xmlns:p14="http://schemas.microsoft.com/office/powerpoint/2010/main" val="4207377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716889"/>
            <a:ext cx="8878824" cy="5996635"/>
          </a:xfrm>
        </p:spPr>
        <p:txBody>
          <a:bodyPr>
            <a:normAutofit/>
          </a:bodyPr>
          <a:lstStyle/>
          <a:p>
            <a:pPr marL="0" indent="0">
              <a:buNone/>
            </a:pPr>
            <a:endParaRPr lang="ru-RU" sz="2400" dirty="0" smtClean="0">
              <a:solidFill>
                <a:srgbClr val="27386D"/>
              </a:solidFill>
            </a:endParaRPr>
          </a:p>
          <a:p>
            <a:pPr marL="0" indent="0">
              <a:buNone/>
            </a:pPr>
            <a:r>
              <a:rPr lang="ru-RU" sz="2400" dirty="0" smtClean="0">
                <a:solidFill>
                  <a:srgbClr val="27386D"/>
                </a:solidFill>
              </a:rPr>
              <a:t>В состав комплекса РОСК-1 включен приемник данных АЗН-В.</a:t>
            </a:r>
          </a:p>
          <a:p>
            <a:pPr marL="0" indent="0">
              <a:buNone/>
            </a:pPr>
            <a:r>
              <a:rPr lang="ru-RU" sz="2400" dirty="0" smtClean="0">
                <a:solidFill>
                  <a:srgbClr val="27386D"/>
                </a:solidFill>
              </a:rPr>
              <a:t>Информация, принимаемая по каналу АЗН-В, автоматически используется системой обработки для отождествления радиолокационных трасс, соответствующих судам гражданской авиации, оснащенных ответчиками АЗН.</a:t>
            </a:r>
          </a:p>
          <a:p>
            <a:pPr marL="0" indent="0">
              <a:buNone/>
            </a:pPr>
            <a:r>
              <a:rPr lang="ru-RU" sz="2400" dirty="0" smtClean="0">
                <a:solidFill>
                  <a:srgbClr val="27386D"/>
                </a:solidFill>
              </a:rPr>
              <a:t>Это дает дополнительную информацию оператору при работе с комплексом и позволяет осуществлять мониторинг воздушного пространства в автономном режиме без информации от систем УВД.</a:t>
            </a: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8</a:t>
            </a:r>
            <a:endParaRPr lang="ru-RU" sz="1200" b="1" dirty="0">
              <a:solidFill>
                <a:srgbClr val="1B5985"/>
              </a:solidFill>
            </a:endParaRPr>
          </a:p>
        </p:txBody>
      </p:sp>
    </p:spTree>
    <p:extLst>
      <p:ext uri="{BB962C8B-B14F-4D97-AF65-F5344CB8AC3E}">
        <p14:creationId xmlns:p14="http://schemas.microsoft.com/office/powerpoint/2010/main" val="2936539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sp>
        <p:nvSpPr>
          <p:cNvPr id="63492" name="TextBox 1"/>
          <p:cNvSpPr txBox="1">
            <a:spLocks noChangeArrowheads="1"/>
          </p:cNvSpPr>
          <p:nvPr/>
        </p:nvSpPr>
        <p:spPr bwMode="auto">
          <a:xfrm>
            <a:off x="0" y="1016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ru-RU" altLang="ru-RU" sz="2400" u="sng" dirty="0" smtClean="0">
                <a:solidFill>
                  <a:srgbClr val="27386D"/>
                </a:solidFill>
                <a:latin typeface="Tahoma" pitchFamily="34" charset="0"/>
                <a:cs typeface="+mn-cs"/>
              </a:rPr>
              <a:t>Противодействие БПЛА</a:t>
            </a:r>
            <a:endParaRPr lang="ru-RU" altLang="ru-RU" sz="2400" u="sng" dirty="0">
              <a:solidFill>
                <a:srgbClr val="27386D"/>
              </a:solidFill>
              <a:latin typeface="Tahoma" pitchFamily="34" charset="0"/>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pic>
        <p:nvPicPr>
          <p:cNvPr id="2050" name="Picture 2" descr="F:\РЛК-МЦ\для ВКС\РЛК-МЦ Валдай примеры\Пояснения к подавлению навигации.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89" y="936844"/>
            <a:ext cx="5152467" cy="5798462"/>
          </a:xfrm>
          <a:prstGeom prst="roundRect">
            <a:avLst>
              <a:gd name="adj" fmla="val 9488"/>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051" name="Picture 3" descr="F:\РЛК-МЦ\для ВКС\РЛК-МЦ Валдай примеры\Подавление_Волк_0609_5.png"/>
          <p:cNvPicPr>
            <a:picLocks noChangeAspect="1" noChangeArrowheads="1"/>
          </p:cNvPicPr>
          <p:nvPr/>
        </p:nvPicPr>
        <p:blipFill rotWithShape="1">
          <a:blip r:embed="rId5">
            <a:extLst>
              <a:ext uri="{28A0092B-C50C-407E-A947-70E740481C1C}">
                <a14:useLocalDpi xmlns:a14="http://schemas.microsoft.com/office/drawing/2010/main" val="0"/>
              </a:ext>
            </a:extLst>
          </a:blip>
          <a:srcRect l="41699" r="36251" b="13790"/>
          <a:stretch/>
        </p:blipFill>
        <p:spPr bwMode="auto">
          <a:xfrm>
            <a:off x="6532751" y="1059538"/>
            <a:ext cx="2611512" cy="555307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Прямая соединительная линия 7"/>
          <p:cNvCxnSpPr/>
          <p:nvPr/>
        </p:nvCxnSpPr>
        <p:spPr>
          <a:xfrm>
            <a:off x="5380264" y="1151164"/>
            <a:ext cx="2192111" cy="20968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5267325" y="4886327"/>
            <a:ext cx="2865626" cy="1726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Овал 8"/>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9</a:t>
            </a:r>
            <a:endParaRPr lang="ru-RU" sz="1200" b="1" dirty="0">
              <a:solidFill>
                <a:srgbClr val="1B5985"/>
              </a:solidFill>
            </a:endParaRPr>
          </a:p>
        </p:txBody>
      </p:sp>
    </p:spTree>
    <p:extLst>
      <p:ext uri="{BB962C8B-B14F-4D97-AF65-F5344CB8AC3E}">
        <p14:creationId xmlns:p14="http://schemas.microsoft.com/office/powerpoint/2010/main" val="1425016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607161"/>
            <a:ext cx="8878824" cy="6106363"/>
          </a:xfrm>
        </p:spPr>
        <p:txBody>
          <a:bodyPr>
            <a:normAutofit lnSpcReduction="10000"/>
          </a:bodyPr>
          <a:lstStyle/>
          <a:p>
            <a:pPr marL="0" indent="0">
              <a:buNone/>
            </a:pPr>
            <a:r>
              <a:rPr lang="ru-RU" sz="2400" dirty="0" smtClean="0">
                <a:solidFill>
                  <a:srgbClr val="27386D"/>
                </a:solidFill>
              </a:rPr>
              <a:t>На следующем слайде показан пример противодействия несанкционированным полетам </a:t>
            </a:r>
            <a:r>
              <a:rPr lang="ru-RU" sz="2400" dirty="0" err="1" smtClean="0">
                <a:solidFill>
                  <a:srgbClr val="27386D"/>
                </a:solidFill>
              </a:rPr>
              <a:t>БпЛА</a:t>
            </a:r>
            <a:r>
              <a:rPr lang="ru-RU" sz="2400" dirty="0" smtClean="0">
                <a:solidFill>
                  <a:srgbClr val="27386D"/>
                </a:solidFill>
              </a:rPr>
              <a:t>.</a:t>
            </a:r>
          </a:p>
          <a:p>
            <a:pPr marL="0" indent="0">
              <a:buNone/>
            </a:pPr>
            <a:r>
              <a:rPr lang="ru-RU" sz="2400" dirty="0" smtClean="0">
                <a:solidFill>
                  <a:srgbClr val="27386D"/>
                </a:solidFill>
              </a:rPr>
              <a:t>В эксперименте запускался БпЛА в режиме автопилота (без радиоизлучения в процессе полета) с выполнением прямолинейного полета в «охраняемую зону».</a:t>
            </a:r>
          </a:p>
          <a:p>
            <a:pPr marL="0" indent="0">
              <a:buNone/>
            </a:pPr>
            <a:r>
              <a:rPr lang="ru-RU" sz="2400" dirty="0" smtClean="0">
                <a:solidFill>
                  <a:srgbClr val="27386D"/>
                </a:solidFill>
              </a:rPr>
              <a:t>После обнаружения «нарушителя» информационными средствами комплекса при удалении его на расстояние 2700 м от комплекса были включены средства РЭУ с постановкой помех по навигационным каналам. Вследствие потери на борту БпЛА-нарушителя информации о своем местонахождении его начинает «сносить» в сторону от заданной в автопилот программы, что отчетливо наблюдается по данным РЛС.</a:t>
            </a:r>
          </a:p>
          <a:p>
            <a:pPr marL="0" indent="0">
              <a:buNone/>
            </a:pPr>
            <a:r>
              <a:rPr lang="ru-RU" sz="2400" dirty="0" smtClean="0">
                <a:solidFill>
                  <a:srgbClr val="27386D"/>
                </a:solidFill>
              </a:rPr>
              <a:t>После отключения воздействия РЭУ и восстановления данных от навигационной системы автопилот БпЛА-нарушителя возвращает полет на заданную траекторию.</a:t>
            </a:r>
          </a:p>
          <a:p>
            <a:pPr marL="0" indent="0">
              <a:buNone/>
            </a:pPr>
            <a:r>
              <a:rPr lang="ru-RU" sz="2400" dirty="0" smtClean="0">
                <a:solidFill>
                  <a:srgbClr val="27386D"/>
                </a:solidFill>
              </a:rPr>
              <a:t>Повторная проверка в этом же эксперименте была проведена на удалении 3600м от комплекса.</a:t>
            </a: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9</a:t>
            </a:r>
            <a:endParaRPr lang="ru-RU" sz="1200" b="1" dirty="0">
              <a:solidFill>
                <a:srgbClr val="1B5985"/>
              </a:solidFill>
            </a:endParaRPr>
          </a:p>
        </p:txBody>
      </p:sp>
    </p:spTree>
    <p:extLst>
      <p:ext uri="{BB962C8B-B14F-4D97-AF65-F5344CB8AC3E}">
        <p14:creationId xmlns:p14="http://schemas.microsoft.com/office/powerpoint/2010/main" val="333171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sp>
        <p:nvSpPr>
          <p:cNvPr id="10" name="Скругленный прямоугольник 9"/>
          <p:cNvSpPr/>
          <p:nvPr/>
        </p:nvSpPr>
        <p:spPr>
          <a:xfrm>
            <a:off x="255687" y="910059"/>
            <a:ext cx="4192011" cy="2551598"/>
          </a:xfrm>
          <a:prstGeom prst="roundRect">
            <a:avLst>
              <a:gd name="adj" fmla="val 3990"/>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400" dirty="0" smtClean="0">
              <a:solidFill>
                <a:srgbClr val="27386D"/>
              </a:solidFill>
            </a:endParaRPr>
          </a:p>
          <a:p>
            <a:pPr algn="just"/>
            <a:endParaRPr lang="en-US" sz="1400" dirty="0">
              <a:solidFill>
                <a:srgbClr val="27386D"/>
              </a:solidFill>
            </a:endParaRPr>
          </a:p>
          <a:p>
            <a:pPr algn="just"/>
            <a:endParaRPr lang="en-US" sz="1400" dirty="0" smtClean="0">
              <a:solidFill>
                <a:srgbClr val="27386D"/>
              </a:solidFill>
            </a:endParaRPr>
          </a:p>
          <a:p>
            <a:pPr algn="just"/>
            <a:endParaRPr lang="en-US" sz="1400" dirty="0">
              <a:solidFill>
                <a:srgbClr val="27386D"/>
              </a:solidFill>
            </a:endParaRPr>
          </a:p>
          <a:p>
            <a:pPr algn="just"/>
            <a:endParaRPr lang="en-US" sz="1400" dirty="0" smtClean="0">
              <a:solidFill>
                <a:srgbClr val="27386D"/>
              </a:solidFill>
            </a:endParaRPr>
          </a:p>
          <a:p>
            <a:pPr algn="just"/>
            <a:r>
              <a:rPr lang="ru-RU" sz="1400" dirty="0" smtClean="0">
                <a:solidFill>
                  <a:srgbClr val="27386D"/>
                </a:solidFill>
              </a:rPr>
              <a:t>На </a:t>
            </a:r>
            <a:r>
              <a:rPr lang="ru-RU" sz="1400" dirty="0">
                <a:solidFill>
                  <a:srgbClr val="27386D"/>
                </a:solidFill>
              </a:rPr>
              <a:t>борту </a:t>
            </a:r>
            <a:r>
              <a:rPr lang="ru-RU" sz="1400" dirty="0" smtClean="0">
                <a:solidFill>
                  <a:srgbClr val="27386D"/>
                </a:solidFill>
              </a:rPr>
              <a:t>БПЛА-перехватчика </a:t>
            </a:r>
            <a:r>
              <a:rPr lang="ru-RU" sz="1400" dirty="0">
                <a:solidFill>
                  <a:srgbClr val="27386D"/>
                </a:solidFill>
              </a:rPr>
              <a:t>размещаются:</a:t>
            </a:r>
          </a:p>
          <a:p>
            <a:pPr marL="285750" indent="-285750" algn="just">
              <a:buFont typeface="Wingdings" panose="05000000000000000000" pitchFamily="2" charset="2"/>
              <a:buChar char="§"/>
            </a:pPr>
            <a:r>
              <a:rPr lang="ru-RU" sz="1400" dirty="0" smtClean="0">
                <a:solidFill>
                  <a:srgbClr val="27386D"/>
                </a:solidFill>
              </a:rPr>
              <a:t>Оптико-электронная </a:t>
            </a:r>
            <a:r>
              <a:rPr lang="ru-RU" sz="1400" dirty="0">
                <a:solidFill>
                  <a:srgbClr val="27386D"/>
                </a:solidFill>
              </a:rPr>
              <a:t>система.</a:t>
            </a:r>
          </a:p>
          <a:p>
            <a:pPr marL="285750" indent="-285750" algn="just">
              <a:buFont typeface="Wingdings" panose="05000000000000000000" pitchFamily="2" charset="2"/>
              <a:buChar char="§"/>
            </a:pPr>
            <a:r>
              <a:rPr lang="ru-RU" sz="1400" dirty="0" smtClean="0">
                <a:solidFill>
                  <a:srgbClr val="27386D"/>
                </a:solidFill>
              </a:rPr>
              <a:t>Модуль </a:t>
            </a:r>
            <a:r>
              <a:rPr lang="ru-RU" sz="1400" dirty="0">
                <a:solidFill>
                  <a:srgbClr val="27386D"/>
                </a:solidFill>
              </a:rPr>
              <a:t>с оборудованием типа «выбрасываемая сеть».</a:t>
            </a:r>
          </a:p>
          <a:p>
            <a:pPr marL="285750" indent="-285750" algn="just">
              <a:buFont typeface="Wingdings" panose="05000000000000000000" pitchFamily="2" charset="2"/>
              <a:buChar char="§"/>
            </a:pPr>
            <a:r>
              <a:rPr lang="ru-RU" sz="1400" dirty="0">
                <a:solidFill>
                  <a:srgbClr val="27386D"/>
                </a:solidFill>
              </a:rPr>
              <a:t>Модуль предупреждения о столкновении (опционально</a:t>
            </a:r>
            <a:r>
              <a:rPr lang="ru-RU" sz="1400" dirty="0" smtClean="0">
                <a:solidFill>
                  <a:srgbClr val="27386D"/>
                </a:solidFill>
              </a:rPr>
              <a:t>).</a:t>
            </a:r>
          </a:p>
          <a:p>
            <a:pPr algn="just"/>
            <a:endParaRPr lang="ru-RU" sz="1400" dirty="0">
              <a:solidFill>
                <a:srgbClr val="27386D"/>
              </a:solidFill>
            </a:endParaRPr>
          </a:p>
          <a:p>
            <a:pPr algn="just"/>
            <a:endParaRPr lang="ru-RU" sz="1400" dirty="0">
              <a:solidFill>
                <a:srgbClr val="27386D"/>
              </a:solidFill>
            </a:endParaRPr>
          </a:p>
        </p:txBody>
      </p:sp>
      <p:sp>
        <p:nvSpPr>
          <p:cNvPr id="19" name="Скругленный прямоугольник 18"/>
          <p:cNvSpPr/>
          <p:nvPr/>
        </p:nvSpPr>
        <p:spPr>
          <a:xfrm>
            <a:off x="4658070" y="910059"/>
            <a:ext cx="4192011" cy="3855240"/>
          </a:xfrm>
          <a:prstGeom prst="roundRect">
            <a:avLst>
              <a:gd name="adj" fmla="val 3990"/>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dirty="0" smtClean="0">
                <a:solidFill>
                  <a:srgbClr val="27386D"/>
                </a:solidFill>
              </a:rPr>
              <a:t>На </a:t>
            </a:r>
            <a:r>
              <a:rPr lang="ru-RU" sz="1400" dirty="0">
                <a:solidFill>
                  <a:srgbClr val="27386D"/>
                </a:solidFill>
              </a:rPr>
              <a:t>борту </a:t>
            </a:r>
            <a:r>
              <a:rPr lang="ru-RU" sz="1400" dirty="0" smtClean="0">
                <a:solidFill>
                  <a:srgbClr val="27386D"/>
                </a:solidFill>
              </a:rPr>
              <a:t>БПЛА-перехватчика </a:t>
            </a:r>
            <a:r>
              <a:rPr lang="ru-RU" sz="1400" dirty="0">
                <a:solidFill>
                  <a:srgbClr val="27386D"/>
                </a:solidFill>
              </a:rPr>
              <a:t>размещаются:</a:t>
            </a:r>
          </a:p>
          <a:p>
            <a:pPr algn="just"/>
            <a:endParaRPr lang="ru-RU" sz="1400" dirty="0">
              <a:solidFill>
                <a:srgbClr val="27386D"/>
              </a:solidFill>
            </a:endParaRPr>
          </a:p>
          <a:p>
            <a:pPr algn="just"/>
            <a:endParaRPr lang="en-US" sz="1400" dirty="0" smtClean="0">
              <a:solidFill>
                <a:srgbClr val="27386D"/>
              </a:solidFill>
            </a:endParaRPr>
          </a:p>
          <a:p>
            <a:pPr algn="just"/>
            <a:r>
              <a:rPr lang="ru-RU" sz="1400" dirty="0" smtClean="0">
                <a:solidFill>
                  <a:srgbClr val="27386D"/>
                </a:solidFill>
              </a:rPr>
              <a:t>Основные </a:t>
            </a:r>
            <a:r>
              <a:rPr lang="ru-RU" sz="1400" dirty="0">
                <a:solidFill>
                  <a:srgbClr val="27386D"/>
                </a:solidFill>
              </a:rPr>
              <a:t>ТТХ:</a:t>
            </a:r>
          </a:p>
          <a:p>
            <a:pPr marL="285750" indent="-285750" algn="just">
              <a:buFont typeface="Wingdings" panose="05000000000000000000" pitchFamily="2" charset="2"/>
              <a:buChar char="§"/>
            </a:pPr>
            <a:r>
              <a:rPr lang="ru-RU" sz="1400" dirty="0" smtClean="0">
                <a:solidFill>
                  <a:srgbClr val="27386D"/>
                </a:solidFill>
              </a:rPr>
              <a:t>Д </a:t>
            </a:r>
            <a:r>
              <a:rPr lang="ru-RU" sz="1400" dirty="0">
                <a:solidFill>
                  <a:srgbClr val="27386D"/>
                </a:solidFill>
              </a:rPr>
              <a:t>перехвата (в пределах прямой видимости) – до </a:t>
            </a:r>
            <a:r>
              <a:rPr lang="ru-RU" sz="1400" dirty="0" smtClean="0">
                <a:solidFill>
                  <a:srgbClr val="27386D"/>
                </a:solidFill>
              </a:rPr>
              <a:t>3 </a:t>
            </a:r>
            <a:r>
              <a:rPr lang="ru-RU" sz="1400" dirty="0">
                <a:solidFill>
                  <a:srgbClr val="27386D"/>
                </a:solidFill>
              </a:rPr>
              <a:t>км.</a:t>
            </a:r>
          </a:p>
          <a:p>
            <a:pPr marL="285750" indent="-285750" algn="just">
              <a:buFont typeface="Wingdings" panose="05000000000000000000" pitchFamily="2" charset="2"/>
              <a:buChar char="§"/>
            </a:pPr>
            <a:r>
              <a:rPr lang="ru-RU" sz="1400" dirty="0" smtClean="0">
                <a:solidFill>
                  <a:srgbClr val="27386D"/>
                </a:solidFill>
              </a:rPr>
              <a:t>Д </a:t>
            </a:r>
            <a:r>
              <a:rPr lang="ru-RU" sz="1400" dirty="0">
                <a:solidFill>
                  <a:srgbClr val="27386D"/>
                </a:solidFill>
              </a:rPr>
              <a:t>макс радиоуправления (при прямой видимости БЛА-перехватчика) – </a:t>
            </a:r>
            <a:r>
              <a:rPr lang="ru-RU" sz="1400" dirty="0" smtClean="0">
                <a:solidFill>
                  <a:srgbClr val="27386D"/>
                </a:solidFill>
              </a:rPr>
              <a:t>7 </a:t>
            </a:r>
            <a:r>
              <a:rPr lang="ru-RU" sz="1400" dirty="0">
                <a:solidFill>
                  <a:srgbClr val="27386D"/>
                </a:solidFill>
              </a:rPr>
              <a:t>км.</a:t>
            </a:r>
          </a:p>
          <a:p>
            <a:pPr marL="285750" indent="-285750" algn="just">
              <a:buFont typeface="Wingdings" panose="05000000000000000000" pitchFamily="2" charset="2"/>
              <a:buChar char="§"/>
            </a:pPr>
            <a:r>
              <a:rPr lang="ru-RU" sz="1400" dirty="0" smtClean="0">
                <a:solidFill>
                  <a:srgbClr val="27386D"/>
                </a:solidFill>
              </a:rPr>
              <a:t>Д </a:t>
            </a:r>
            <a:r>
              <a:rPr lang="ru-RU" sz="1400" dirty="0">
                <a:solidFill>
                  <a:srgbClr val="27386D"/>
                </a:solidFill>
              </a:rPr>
              <a:t>действия приборов типа «выбрасываема сеть» – </a:t>
            </a:r>
            <a:r>
              <a:rPr lang="ru-RU" sz="1400" dirty="0" smtClean="0">
                <a:solidFill>
                  <a:srgbClr val="27386D"/>
                </a:solidFill>
              </a:rPr>
              <a:t>15 </a:t>
            </a:r>
            <a:r>
              <a:rPr lang="ru-RU" sz="1400" dirty="0">
                <a:solidFill>
                  <a:srgbClr val="27386D"/>
                </a:solidFill>
              </a:rPr>
              <a:t>м.</a:t>
            </a:r>
          </a:p>
          <a:p>
            <a:pPr marL="285750" indent="-285750" algn="just">
              <a:buFont typeface="Wingdings" panose="05000000000000000000" pitchFamily="2" charset="2"/>
              <a:buChar char="§"/>
            </a:pPr>
            <a:r>
              <a:rPr lang="ru-RU" sz="1400" dirty="0" smtClean="0">
                <a:solidFill>
                  <a:srgbClr val="27386D"/>
                </a:solidFill>
              </a:rPr>
              <a:t>Продолжительность </a:t>
            </a:r>
            <a:r>
              <a:rPr lang="ru-RU" sz="1400" dirty="0">
                <a:solidFill>
                  <a:srgbClr val="27386D"/>
                </a:solidFill>
              </a:rPr>
              <a:t>полета – не менее 1 ч.</a:t>
            </a:r>
          </a:p>
          <a:p>
            <a:pPr marL="285750" indent="-285750" algn="just">
              <a:buFont typeface="Wingdings" panose="05000000000000000000" pitchFamily="2" charset="2"/>
              <a:buChar char="§"/>
            </a:pPr>
            <a:r>
              <a:rPr lang="ru-RU" sz="1400" dirty="0" smtClean="0">
                <a:solidFill>
                  <a:srgbClr val="27386D"/>
                </a:solidFill>
              </a:rPr>
              <a:t>Максимальная </a:t>
            </a:r>
            <a:r>
              <a:rPr lang="ru-RU" sz="1400" dirty="0">
                <a:solidFill>
                  <a:srgbClr val="27386D"/>
                </a:solidFill>
              </a:rPr>
              <a:t>скорость полета – 120 км/ч.</a:t>
            </a:r>
          </a:p>
          <a:p>
            <a:pPr marL="285750" indent="-285750" algn="just">
              <a:buFont typeface="Wingdings" panose="05000000000000000000" pitchFamily="2" charset="2"/>
              <a:buChar char="§"/>
            </a:pPr>
            <a:r>
              <a:rPr lang="ru-RU" sz="1400" dirty="0" smtClean="0">
                <a:solidFill>
                  <a:srgbClr val="27386D"/>
                </a:solidFill>
              </a:rPr>
              <a:t>Максимальная </a:t>
            </a:r>
            <a:r>
              <a:rPr lang="ru-RU" sz="1400" dirty="0">
                <a:solidFill>
                  <a:srgbClr val="27386D"/>
                </a:solidFill>
              </a:rPr>
              <a:t>скороподъемность  - 3 м/с.</a:t>
            </a:r>
          </a:p>
          <a:p>
            <a:pPr marL="285750" indent="-285750" algn="just">
              <a:buFont typeface="Wingdings" panose="05000000000000000000" pitchFamily="2" charset="2"/>
              <a:buChar char="§"/>
            </a:pPr>
            <a:r>
              <a:rPr lang="ru-RU" sz="1400" dirty="0" smtClean="0">
                <a:solidFill>
                  <a:srgbClr val="27386D"/>
                </a:solidFill>
              </a:rPr>
              <a:t>Статический </a:t>
            </a:r>
            <a:r>
              <a:rPr lang="ru-RU" sz="1400" dirty="0">
                <a:solidFill>
                  <a:srgbClr val="27386D"/>
                </a:solidFill>
              </a:rPr>
              <a:t>потолок – не менее 3000 м. </a:t>
            </a:r>
            <a:endParaRPr lang="ru-RU" sz="1400" dirty="0" smtClean="0">
              <a:solidFill>
                <a:srgbClr val="27386D"/>
              </a:solidFill>
            </a:endParaRPr>
          </a:p>
          <a:p>
            <a:pPr algn="just"/>
            <a:endParaRPr lang="ru-RU" sz="1400" dirty="0">
              <a:solidFill>
                <a:srgbClr val="27386D"/>
              </a:solidFill>
            </a:endParaRPr>
          </a:p>
        </p:txBody>
      </p:sp>
      <p:sp>
        <p:nvSpPr>
          <p:cNvPr id="5" name="Прямоугольник 4"/>
          <p:cNvSpPr/>
          <p:nvPr/>
        </p:nvSpPr>
        <p:spPr>
          <a:xfrm>
            <a:off x="814812" y="13845"/>
            <a:ext cx="7579083" cy="830997"/>
          </a:xfrm>
          <a:prstGeom prst="rect">
            <a:avLst/>
          </a:prstGeom>
        </p:spPr>
        <p:txBody>
          <a:bodyPr wrap="square">
            <a:spAutoFit/>
          </a:bodyPr>
          <a:lstStyle/>
          <a:p>
            <a:pPr marL="180975" lvl="1" algn="ctr" fontAlgn="base">
              <a:spcBef>
                <a:spcPct val="0"/>
              </a:spcBef>
              <a:spcAft>
                <a:spcPct val="0"/>
              </a:spcAft>
            </a:pPr>
            <a:r>
              <a:rPr lang="ru-RU" sz="2400" u="sng" dirty="0" smtClean="0">
                <a:solidFill>
                  <a:srgbClr val="27386D"/>
                </a:solidFill>
                <a:latin typeface="Tahoma" pitchFamily="34" charset="0"/>
              </a:rPr>
              <a:t>Возможности взаимодействия с средствами физического противодействия БПЛА</a:t>
            </a:r>
          </a:p>
        </p:txBody>
      </p:sp>
      <p:sp>
        <p:nvSpPr>
          <p:cNvPr id="20" name="Скругленный прямоугольник 19"/>
          <p:cNvSpPr/>
          <p:nvPr/>
        </p:nvSpPr>
        <p:spPr>
          <a:xfrm>
            <a:off x="255687" y="901036"/>
            <a:ext cx="8594395" cy="715493"/>
          </a:xfrm>
          <a:prstGeom prst="roundRect">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27386D"/>
                </a:solidFill>
              </a:rPr>
              <a:t>Разрабатываемый БПЛА-ПЕРЕХВАТЧИК «Волк-18»</a:t>
            </a:r>
            <a:endParaRPr lang="ru-RU" dirty="0">
              <a:solidFill>
                <a:srgbClr val="27386D"/>
              </a:solidFill>
            </a:endParaRPr>
          </a:p>
        </p:txBody>
      </p:sp>
      <p:pic>
        <p:nvPicPr>
          <p:cNvPr id="13" name="Рисунок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580" y="968008"/>
            <a:ext cx="1219370" cy="54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vkoltsov.LEMZ\Desktop\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75" y="3493678"/>
            <a:ext cx="2686152" cy="1500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vkoltsov.LEMZ\Desktop\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1400" y="4368227"/>
            <a:ext cx="2897687" cy="16651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vkoltsov.LEMZ\Desktop\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6437" y="5204557"/>
            <a:ext cx="2922221" cy="1657577"/>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sp>
        <p:nvSpPr>
          <p:cNvPr id="14" name="Овал 1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10</a:t>
            </a:r>
            <a:endParaRPr lang="ru-RU" sz="1200" b="1" dirty="0">
              <a:solidFill>
                <a:srgbClr val="1B5985"/>
              </a:solidFill>
            </a:endParaRPr>
          </a:p>
        </p:txBody>
      </p:sp>
    </p:spTree>
    <p:extLst>
      <p:ext uri="{BB962C8B-B14F-4D97-AF65-F5344CB8AC3E}">
        <p14:creationId xmlns:p14="http://schemas.microsoft.com/office/powerpoint/2010/main" val="806124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50" y="753466"/>
            <a:ext cx="7886700" cy="5423497"/>
          </a:xfrm>
        </p:spPr>
        <p:txBody>
          <a:bodyPr>
            <a:normAutofit lnSpcReduction="10000"/>
          </a:bodyPr>
          <a:lstStyle/>
          <a:p>
            <a:pPr marL="0" indent="0" algn="just">
              <a:buNone/>
            </a:pPr>
            <a:r>
              <a:rPr lang="ru-RU" dirty="0" smtClean="0"/>
              <a:t>О целесообразности и важности интеграции БпЛА в воздушное пространство говорится уже давно. При этом одним из важнейших условий широкого применения нового класса воздушных судов является обеспечение безопасности. Мой доклад будет посвящен предложению ПАО «НПО «Алмаз» по оснащению аэропортов ГА комплексами </a:t>
            </a:r>
            <a:r>
              <a:rPr lang="ru-RU" dirty="0"/>
              <a:t>обеспечения безопасности объектов инфраструктуры </a:t>
            </a:r>
            <a:r>
              <a:rPr lang="ru-RU" dirty="0" smtClean="0"/>
              <a:t>- РОСК-1.</a:t>
            </a:r>
          </a:p>
          <a:p>
            <a:pPr marL="0" indent="0" algn="just">
              <a:buNone/>
            </a:pPr>
            <a:r>
              <a:rPr lang="ru-RU" dirty="0" smtClean="0"/>
              <a:t>Данный комплекс был разработан нашим предприятием в инициативном порядке, а подсистемы комплекса успешно испытаны в различных условиях ,в </a:t>
            </a:r>
            <a:r>
              <a:rPr lang="ru-RU" dirty="0" err="1" smtClean="0"/>
              <a:t>т.ч</a:t>
            </a:r>
            <a:r>
              <a:rPr lang="ru-RU" dirty="0" smtClean="0"/>
              <a:t>. на аэродроме «Кресты» (</a:t>
            </a:r>
            <a:r>
              <a:rPr lang="ru-RU" dirty="0" err="1" smtClean="0"/>
              <a:t>г.Псков</a:t>
            </a:r>
            <a:r>
              <a:rPr lang="ru-RU" dirty="0" smtClean="0"/>
              <a:t>).</a:t>
            </a:r>
          </a:p>
          <a:p>
            <a:pPr marL="0" indent="0" algn="just">
              <a:buNone/>
            </a:pPr>
            <a:endParaRPr lang="ru-RU" dirty="0" smtClean="0"/>
          </a:p>
          <a:p>
            <a:pPr marL="0" indent="0" algn="just">
              <a:buNone/>
            </a:pPr>
            <a:endParaRPr lang="ru-RU" dirty="0"/>
          </a:p>
          <a:p>
            <a:pPr marL="0" indent="0" algn="just">
              <a:buNone/>
            </a:pPr>
            <a:endParaRPr lang="ru-RU" dirty="0"/>
          </a:p>
          <a:p>
            <a:pPr marL="0" indent="0" algn="just">
              <a:buNone/>
            </a:pPr>
            <a:endParaRPr lang="ru-RU" dirty="0" smtClean="0"/>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a:t>
            </a:r>
            <a:endParaRPr lang="ru-RU" sz="1200" b="1" dirty="0">
              <a:solidFill>
                <a:srgbClr val="1B5985"/>
              </a:solidFill>
            </a:endParaRPr>
          </a:p>
        </p:txBody>
      </p:sp>
    </p:spTree>
    <p:extLst>
      <p:ext uri="{BB962C8B-B14F-4D97-AF65-F5344CB8AC3E}">
        <p14:creationId xmlns:p14="http://schemas.microsoft.com/office/powerpoint/2010/main" val="3260024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26007" y="491497"/>
            <a:ext cx="8878824" cy="5974690"/>
          </a:xfrm>
        </p:spPr>
        <p:txBody>
          <a:bodyPr>
            <a:normAutofit fontScale="92500" lnSpcReduction="10000"/>
          </a:bodyPr>
          <a:lstStyle/>
          <a:p>
            <a:pPr marL="0" indent="0">
              <a:buNone/>
            </a:pPr>
            <a:r>
              <a:rPr lang="ru-RU" sz="2400" dirty="0" smtClean="0">
                <a:solidFill>
                  <a:srgbClr val="27386D"/>
                </a:solidFill>
              </a:rPr>
              <a:t>Однако, тенденции развития БпЛА ведут к созданию автопилотов, которые будут способны выполнять устойчивый полет в том числе без использования спутниковой навигации (например, полеты по изображению с бортовых видеокамер).</a:t>
            </a:r>
          </a:p>
          <a:p>
            <a:pPr marL="0" indent="0">
              <a:buNone/>
            </a:pPr>
            <a:r>
              <a:rPr lang="ru-RU" sz="2400" dirty="0" smtClean="0">
                <a:solidFill>
                  <a:srgbClr val="27386D"/>
                </a:solidFill>
              </a:rPr>
              <a:t>Кроме того, применение радио-помех в </a:t>
            </a:r>
            <a:r>
              <a:rPr lang="ru-RU" sz="2400" dirty="0">
                <a:solidFill>
                  <a:srgbClr val="27386D"/>
                </a:solidFill>
              </a:rPr>
              <a:t>условиях аэропорта </a:t>
            </a:r>
            <a:r>
              <a:rPr lang="ru-RU" sz="2400" dirty="0" smtClean="0">
                <a:solidFill>
                  <a:srgbClr val="27386D"/>
                </a:solidFill>
              </a:rPr>
              <a:t>может быть затруднительно вследствие </a:t>
            </a:r>
            <a:r>
              <a:rPr lang="ru-RU" sz="2400" dirty="0">
                <a:solidFill>
                  <a:srgbClr val="27386D"/>
                </a:solidFill>
              </a:rPr>
              <a:t>большого количества радиоаппаратуры, в том числе </a:t>
            </a:r>
            <a:r>
              <a:rPr lang="ru-RU" sz="2400" dirty="0" smtClean="0">
                <a:solidFill>
                  <a:srgbClr val="27386D"/>
                </a:solidFill>
              </a:rPr>
              <a:t>критически-важной.</a:t>
            </a:r>
          </a:p>
          <a:p>
            <a:pPr marL="0" indent="0">
              <a:buNone/>
            </a:pPr>
            <a:r>
              <a:rPr lang="ru-RU" sz="2400" dirty="0" smtClean="0">
                <a:solidFill>
                  <a:srgbClr val="27386D"/>
                </a:solidFill>
              </a:rPr>
              <a:t>Поэтому в качестве перспективных средств противодействия БпЛА видится применение разрабатываемых различными организациями БпЛА-перехватчиков, гарантирующих противодействие с заданными показателями и не требующих создания помех другим средствам.</a:t>
            </a:r>
          </a:p>
          <a:p>
            <a:pPr marL="0" indent="0">
              <a:buNone/>
            </a:pPr>
            <a:r>
              <a:rPr lang="ru-RU" sz="2400" dirty="0" smtClean="0">
                <a:solidFill>
                  <a:srgbClr val="27386D"/>
                </a:solidFill>
              </a:rPr>
              <a:t>В качестве средства поражения, разрабатываемым нашим предприятием перехватчиком, используется выбрасываемая сеть.</a:t>
            </a:r>
          </a:p>
          <a:p>
            <a:pPr marL="0" indent="0">
              <a:buNone/>
            </a:pPr>
            <a:r>
              <a:rPr lang="ru-RU" sz="2400" dirty="0" smtClean="0">
                <a:solidFill>
                  <a:srgbClr val="27386D"/>
                </a:solidFill>
              </a:rPr>
              <a:t>Сразу стоит отметить, что пока данные системы находятся на стадии разработки.</a:t>
            </a:r>
          </a:p>
          <a:p>
            <a:pPr marL="0" indent="0">
              <a:buNone/>
            </a:pPr>
            <a:r>
              <a:rPr lang="ru-RU" sz="2400" dirty="0" smtClean="0">
                <a:solidFill>
                  <a:srgbClr val="27386D"/>
                </a:solidFill>
              </a:rPr>
              <a:t>При этом по завершении испытаний они легко интегрируются по унифицированным протоколам в комплекс РОСК-1 без доработки аппаратуры комплекса.</a:t>
            </a: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10</a:t>
            </a:r>
            <a:endParaRPr lang="ru-RU" sz="1200" b="1" dirty="0">
              <a:solidFill>
                <a:srgbClr val="1B5985"/>
              </a:solidFill>
            </a:endParaRPr>
          </a:p>
        </p:txBody>
      </p:sp>
    </p:spTree>
    <p:extLst>
      <p:ext uri="{BB962C8B-B14F-4D97-AF65-F5344CB8AC3E}">
        <p14:creationId xmlns:p14="http://schemas.microsoft.com/office/powerpoint/2010/main" val="363443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629543" flipH="1">
            <a:off x="5100036" y="2799317"/>
            <a:ext cx="2505113" cy="1120143"/>
          </a:xfrm>
          <a:prstGeom prst="rect">
            <a:avLst/>
          </a:prstGeom>
        </p:spPr>
      </p:pic>
      <p:pic>
        <p:nvPicPr>
          <p:cNvPr id="10" name="Рисунок 9"/>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0970457">
            <a:off x="-57372" y="2341037"/>
            <a:ext cx="5148245" cy="2302002"/>
          </a:xfrm>
          <a:prstGeom prst="rect">
            <a:avLst/>
          </a:prstGeom>
        </p:spPr>
      </p:pic>
      <p:sp>
        <p:nvSpPr>
          <p:cNvPr id="5" name="Прямоугольник 4"/>
          <p:cNvSpPr/>
          <p:nvPr/>
        </p:nvSpPr>
        <p:spPr>
          <a:xfrm>
            <a:off x="814812" y="653"/>
            <a:ext cx="7579083" cy="830997"/>
          </a:xfrm>
          <a:prstGeom prst="rect">
            <a:avLst/>
          </a:prstGeom>
        </p:spPr>
        <p:txBody>
          <a:bodyPr wrap="square">
            <a:spAutoFit/>
          </a:bodyPr>
          <a:lstStyle/>
          <a:p>
            <a:pPr marL="180975" lvl="1" algn="ctr" fontAlgn="base">
              <a:spcBef>
                <a:spcPct val="0"/>
              </a:spcBef>
              <a:spcAft>
                <a:spcPct val="0"/>
              </a:spcAft>
            </a:pPr>
            <a:r>
              <a:rPr lang="ru-RU" sz="2400" u="sng" dirty="0" smtClean="0">
                <a:solidFill>
                  <a:srgbClr val="27386D"/>
                </a:solidFill>
                <a:latin typeface="Tahoma" pitchFamily="34" charset="0"/>
              </a:rPr>
              <a:t>Оценка орнитологической обстановки комплексом </a:t>
            </a:r>
            <a:r>
              <a:rPr lang="en-US" sz="2400" u="sng" dirty="0" smtClean="0">
                <a:solidFill>
                  <a:srgbClr val="27386D"/>
                </a:solidFill>
                <a:latin typeface="Tahoma" pitchFamily="34" charset="0"/>
              </a:rPr>
              <a:t>ROSC-1</a:t>
            </a:r>
            <a:endParaRPr lang="ru-RU" sz="2400" u="sng" dirty="0" smtClean="0">
              <a:solidFill>
                <a:srgbClr val="27386D"/>
              </a:solidFill>
              <a:latin typeface="Tahoma" pitchFamily="34" charset="0"/>
            </a:endParaRPr>
          </a:p>
        </p:txBody>
      </p:sp>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7242" t="40699" r="23592" b="20329"/>
          <a:stretch/>
        </p:blipFill>
        <p:spPr bwMode="auto">
          <a:xfrm>
            <a:off x="5008843" y="1379702"/>
            <a:ext cx="3956066" cy="2508716"/>
          </a:xfrm>
          <a:prstGeom prst="rect">
            <a:avLst/>
          </a:prstGeom>
          <a:ln w="12700">
            <a:solidFill>
              <a:srgbClr val="27386D"/>
            </a:solidFill>
          </a:ln>
          <a:extLst>
            <a:ext uri="{909E8E84-426E-40DD-AFC4-6F175D3DCCD1}">
              <a14:hiddenFill xmlns:a14="http://schemas.microsoft.com/office/drawing/2010/main">
                <a:solidFill>
                  <a:schemeClr val="accent1"/>
                </a:solidFill>
              </a14:hiddenFill>
            </a:ext>
          </a:extLst>
        </p:spPr>
      </p:pic>
      <p:sp>
        <p:nvSpPr>
          <p:cNvPr id="11" name="Text Box 4"/>
          <p:cNvSpPr txBox="1">
            <a:spLocks noChangeArrowheads="1"/>
          </p:cNvSpPr>
          <p:nvPr/>
        </p:nvSpPr>
        <p:spPr bwMode="auto">
          <a:xfrm>
            <a:off x="151200" y="831650"/>
            <a:ext cx="3978612" cy="728737"/>
          </a:xfrm>
          <a:prstGeom prst="rect">
            <a:avLst/>
          </a:prstGeom>
        </p:spPr>
        <p:txBody>
          <a:bodyPr vert="horz" lIns="91440" tIns="45720" rIns="91440" bIns="45720" rtlCol="0">
            <a:noAutofit/>
          </a:bodyPr>
          <a:lstStyle>
            <a:defPPr>
              <a:defRPr lang="ru-RU"/>
            </a:defPPr>
            <a:lvl1pPr indent="0" algn="just">
              <a:lnSpc>
                <a:spcPct val="90000"/>
              </a:lnSpc>
              <a:spcBef>
                <a:spcPts val="1000"/>
              </a:spcBef>
              <a:buFont typeface="Arial" panose="020B0604020202020204" pitchFamily="34" charset="0"/>
              <a:buNone/>
              <a:defRPr sz="2000">
                <a:solidFill>
                  <a:srgbClr val="27386D"/>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ru-RU" altLang="ru-RU" sz="1800" dirty="0" smtClean="0"/>
              <a:t>Зона </a:t>
            </a:r>
            <a:r>
              <a:rPr lang="ru-RU" altLang="ru-RU" sz="1800" dirty="0"/>
              <a:t>наиболее частых столкновений </a:t>
            </a:r>
            <a:r>
              <a:rPr lang="ru-RU" altLang="ru-RU" sz="1800" dirty="0" smtClean="0"/>
              <a:t>ВС с </a:t>
            </a:r>
            <a:r>
              <a:rPr lang="ru-RU" altLang="ru-RU" sz="1800" dirty="0"/>
              <a:t>птицами в районе аэродрома</a:t>
            </a:r>
          </a:p>
        </p:txBody>
      </p:sp>
      <p:sp>
        <p:nvSpPr>
          <p:cNvPr id="12" name="Text Box 4"/>
          <p:cNvSpPr txBox="1">
            <a:spLocks noChangeArrowheads="1"/>
          </p:cNvSpPr>
          <p:nvPr/>
        </p:nvSpPr>
        <p:spPr bwMode="auto">
          <a:xfrm>
            <a:off x="4829487" y="811467"/>
            <a:ext cx="3956067" cy="728737"/>
          </a:xfrm>
          <a:prstGeom prst="rect">
            <a:avLst/>
          </a:prstGeom>
        </p:spPr>
        <p:txBody>
          <a:bodyPr vert="horz" lIns="91440" tIns="45720" rIns="91440" bIns="45720" rtlCol="0">
            <a:noAutofit/>
          </a:bodyPr>
          <a:lstStyle>
            <a:defPPr>
              <a:defRPr lang="ru-RU"/>
            </a:defPPr>
            <a:lvl1pPr indent="0" algn="just">
              <a:lnSpc>
                <a:spcPct val="90000"/>
              </a:lnSpc>
              <a:spcBef>
                <a:spcPts val="1000"/>
              </a:spcBef>
              <a:buFont typeface="Arial" panose="020B0604020202020204" pitchFamily="34" charset="0"/>
              <a:buNone/>
              <a:defRPr sz="2000">
                <a:solidFill>
                  <a:srgbClr val="27386D"/>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ru-RU" altLang="ru-RU" sz="1800" dirty="0"/>
              <a:t>Зона, рекомендуемая </a:t>
            </a:r>
            <a:r>
              <a:rPr lang="en-US" altLang="ru-RU" sz="1800" dirty="0" smtClean="0"/>
              <a:t>FAA </a:t>
            </a:r>
            <a:r>
              <a:rPr lang="ru-RU" altLang="ru-RU" sz="1800" dirty="0" smtClean="0"/>
              <a:t>для </a:t>
            </a:r>
            <a:r>
              <a:rPr lang="ru-RU" altLang="ru-RU" sz="1800" dirty="0"/>
              <a:t>обзора орнитологическими </a:t>
            </a:r>
            <a:r>
              <a:rPr lang="ru-RU" altLang="ru-RU" sz="1800" dirty="0" smtClean="0"/>
              <a:t>локаторами</a:t>
            </a:r>
            <a:endParaRPr lang="ru-RU" altLang="ru-RU" sz="1800" dirty="0"/>
          </a:p>
        </p:txBody>
      </p:sp>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7484" t="24863" r="24380" b="37197"/>
          <a:stretch/>
        </p:blipFill>
        <p:spPr bwMode="auto">
          <a:xfrm>
            <a:off x="151199" y="1379702"/>
            <a:ext cx="3978612" cy="2508716"/>
          </a:xfrm>
          <a:prstGeom prst="rect">
            <a:avLst/>
          </a:prstGeom>
          <a:ln w="12700">
            <a:solidFill>
              <a:srgbClr val="27386D"/>
            </a:solidFill>
          </a:ln>
          <a:extLst>
            <a:ext uri="{909E8E84-426E-40DD-AFC4-6F175D3DCCD1}">
              <a14:hiddenFill xmlns:a14="http://schemas.microsoft.com/office/drawing/2010/main">
                <a:solidFill>
                  <a:schemeClr val="accent1"/>
                </a:solidFill>
              </a14:hiddenFill>
            </a:ext>
          </a:extLst>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grpSp>
        <p:nvGrpSpPr>
          <p:cNvPr id="16" name="Группа 15"/>
          <p:cNvGrpSpPr/>
          <p:nvPr/>
        </p:nvGrpSpPr>
        <p:grpSpPr>
          <a:xfrm>
            <a:off x="292572" y="4537796"/>
            <a:ext cx="4858008" cy="2159121"/>
            <a:chOff x="534205" y="1261894"/>
            <a:chExt cx="8299172" cy="3759538"/>
          </a:xfrm>
        </p:grpSpPr>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1582" y="1261894"/>
              <a:ext cx="2722033" cy="2041525"/>
            </a:xfrm>
            <a:prstGeom prst="rect">
              <a:avLst/>
            </a:prstGeom>
            <a:ln w="12700">
              <a:solidFill>
                <a:srgbClr val="27386D"/>
              </a:solidFill>
            </a:ln>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205" y="1261894"/>
              <a:ext cx="2819654" cy="3759538"/>
            </a:xfrm>
            <a:prstGeom prst="rect">
              <a:avLst/>
            </a:prstGeom>
            <a:ln w="12700">
              <a:solidFill>
                <a:srgbClr val="27386D"/>
              </a:solidFill>
            </a:ln>
          </p:spPr>
        </p:pic>
        <p:pic>
          <p:nvPicPr>
            <p:cNvPr id="19" name="Рисунок 18"/>
            <p:cNvPicPr>
              <a:picLocks noChangeAspect="1"/>
            </p:cNvPicPr>
            <p:nvPr/>
          </p:nvPicPr>
          <p:blipFill rotWithShape="1">
            <a:blip r:embed="rId10" cstate="print">
              <a:extLst>
                <a:ext uri="{28A0092B-C50C-407E-A947-70E740481C1C}">
                  <a14:useLocalDpi xmlns:a14="http://schemas.microsoft.com/office/drawing/2010/main" val="0"/>
                </a:ext>
              </a:extLst>
            </a:blip>
            <a:srcRect b="16700"/>
            <a:stretch/>
          </p:blipFill>
          <p:spPr>
            <a:xfrm>
              <a:off x="6107634" y="3311888"/>
              <a:ext cx="2725743" cy="1708845"/>
            </a:xfrm>
            <a:prstGeom prst="rect">
              <a:avLst/>
            </a:prstGeom>
            <a:ln w="12700">
              <a:solidFill>
                <a:srgbClr val="27386D"/>
              </a:solidFill>
            </a:ln>
          </p:spPr>
        </p:pic>
        <p:pic>
          <p:nvPicPr>
            <p:cNvPr id="20" name="Рисунок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06575" y="1261894"/>
              <a:ext cx="2726802" cy="2045101"/>
            </a:xfrm>
            <a:prstGeom prst="rect">
              <a:avLst/>
            </a:prstGeom>
            <a:ln w="12700">
              <a:solidFill>
                <a:srgbClr val="27386D"/>
              </a:solidFill>
            </a:ln>
          </p:spPr>
        </p:pic>
        <p:pic>
          <p:nvPicPr>
            <p:cNvPr id="21" name="Рисунок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71582" y="3320354"/>
              <a:ext cx="2722033" cy="1699076"/>
            </a:xfrm>
            <a:prstGeom prst="rect">
              <a:avLst/>
            </a:prstGeom>
            <a:ln w="12700">
              <a:solidFill>
                <a:srgbClr val="27386D"/>
              </a:solidFill>
            </a:ln>
          </p:spPr>
        </p:pic>
      </p:grpSp>
      <p:pic>
        <p:nvPicPr>
          <p:cNvPr id="22" name="Picture 3"/>
          <p:cNvPicPr>
            <a:picLocks noChangeAspect="1" noChangeArrowheads="1"/>
          </p:cNvPicPr>
          <p:nvPr/>
        </p:nvPicPr>
        <p:blipFill>
          <a:blip r:embed="rId13"/>
          <a:srcRect l="29407" t="22322" r="14285" b="50745"/>
          <a:stretch>
            <a:fillRect/>
          </a:stretch>
        </p:blipFill>
        <p:spPr bwMode="auto">
          <a:xfrm>
            <a:off x="5257435" y="5313966"/>
            <a:ext cx="3886828" cy="1487442"/>
          </a:xfrm>
          <a:prstGeom prst="rect">
            <a:avLst/>
          </a:prstGeom>
          <a:noFill/>
          <a:ln w="9525">
            <a:noFill/>
            <a:miter lim="800000"/>
            <a:headEnd/>
            <a:tailEnd/>
          </a:ln>
        </p:spPr>
      </p:pic>
      <p:grpSp>
        <p:nvGrpSpPr>
          <p:cNvPr id="3" name="Группа 2"/>
          <p:cNvGrpSpPr/>
          <p:nvPr/>
        </p:nvGrpSpPr>
        <p:grpSpPr>
          <a:xfrm>
            <a:off x="6996637" y="4036571"/>
            <a:ext cx="2160178" cy="1294893"/>
            <a:chOff x="5257435" y="3743567"/>
            <a:chExt cx="3759200" cy="2189163"/>
          </a:xfrm>
        </p:grpSpPr>
        <p:pic>
          <p:nvPicPr>
            <p:cNvPr id="24" name="Picture 11" descr="3D-Bird-Detection"/>
            <p:cNvPicPr>
              <a:picLocks noChangeAspect="1" noChangeArrowheads="1"/>
            </p:cNvPicPr>
            <p:nvPr/>
          </p:nvPicPr>
          <p:blipFill>
            <a:blip r:embed="rId14"/>
            <a:srcRect/>
            <a:stretch>
              <a:fillRect/>
            </a:stretch>
          </p:blipFill>
          <p:spPr bwMode="auto">
            <a:xfrm>
              <a:off x="5257435" y="3743567"/>
              <a:ext cx="3759200" cy="2189163"/>
            </a:xfrm>
            <a:prstGeom prst="rect">
              <a:avLst/>
            </a:prstGeom>
            <a:noFill/>
            <a:ln w="9525">
              <a:noFill/>
              <a:miter lim="800000"/>
              <a:headEnd/>
              <a:tailEnd/>
            </a:ln>
          </p:spPr>
        </p:pic>
        <p:pic>
          <p:nvPicPr>
            <p:cNvPr id="25" name="Picture 9"/>
            <p:cNvPicPr>
              <a:picLocks noChangeAspect="1" noChangeArrowheads="1"/>
            </p:cNvPicPr>
            <p:nvPr/>
          </p:nvPicPr>
          <p:blipFill>
            <a:blip r:embed="rId15"/>
            <a:srcRect l="21786" t="25558" r="61548" b="67896"/>
            <a:stretch>
              <a:fillRect/>
            </a:stretch>
          </p:blipFill>
          <p:spPr bwMode="auto">
            <a:xfrm>
              <a:off x="6482631" y="3761065"/>
              <a:ext cx="1340875" cy="420801"/>
            </a:xfrm>
            <a:prstGeom prst="rect">
              <a:avLst/>
            </a:prstGeom>
            <a:noFill/>
            <a:ln w="9525">
              <a:noFill/>
              <a:miter lim="800000"/>
              <a:headEnd/>
              <a:tailEnd/>
            </a:ln>
          </p:spPr>
        </p:pic>
      </p:grpSp>
      <p:grpSp>
        <p:nvGrpSpPr>
          <p:cNvPr id="2" name="Группа 1"/>
          <p:cNvGrpSpPr/>
          <p:nvPr/>
        </p:nvGrpSpPr>
        <p:grpSpPr>
          <a:xfrm>
            <a:off x="5257434" y="3972155"/>
            <a:ext cx="1710603" cy="1341812"/>
            <a:chOff x="936260" y="4786555"/>
            <a:chExt cx="1365250" cy="1146175"/>
          </a:xfrm>
        </p:grpSpPr>
        <p:pic>
          <p:nvPicPr>
            <p:cNvPr id="26" name="Picture 2" descr="http://meteoss.com/assets/images/Automated%20Bird%20Control%20Radar%20Systems/aircraft_birdstrike_avoidance_radars_1.jpg"/>
            <p:cNvPicPr>
              <a:picLocks noChangeAspect="1" noChangeArrowheads="1"/>
            </p:cNvPicPr>
            <p:nvPr/>
          </p:nvPicPr>
          <p:blipFill>
            <a:blip r:embed="rId16"/>
            <a:srcRect l="15578" t="-5008" r="20222" b="33067"/>
            <a:stretch>
              <a:fillRect/>
            </a:stretch>
          </p:blipFill>
          <p:spPr bwMode="auto">
            <a:xfrm>
              <a:off x="936260" y="4786555"/>
              <a:ext cx="1365250" cy="1146175"/>
            </a:xfrm>
            <a:prstGeom prst="rect">
              <a:avLst/>
            </a:prstGeom>
            <a:noFill/>
            <a:ln w="9525">
              <a:noFill/>
              <a:miter lim="800000"/>
              <a:headEnd/>
              <a:tailEnd/>
            </a:ln>
          </p:spPr>
        </p:pic>
        <p:pic>
          <p:nvPicPr>
            <p:cNvPr id="23" name="Picture 13" descr="http://www.detect-inc.com/images/Logo%202014%20-%20MERLIN%20ARS%20-%20TM%20Web.png"/>
            <p:cNvPicPr>
              <a:picLocks noChangeAspect="1" noChangeArrowheads="1"/>
            </p:cNvPicPr>
            <p:nvPr/>
          </p:nvPicPr>
          <p:blipFill>
            <a:blip r:embed="rId17"/>
            <a:srcRect/>
            <a:stretch>
              <a:fillRect/>
            </a:stretch>
          </p:blipFill>
          <p:spPr bwMode="auto">
            <a:xfrm>
              <a:off x="1220321" y="4852726"/>
              <a:ext cx="968423" cy="292648"/>
            </a:xfrm>
            <a:prstGeom prst="rect">
              <a:avLst/>
            </a:prstGeom>
            <a:solidFill>
              <a:schemeClr val="bg1"/>
            </a:solidFill>
            <a:ln w="9525">
              <a:noFill/>
              <a:miter lim="800000"/>
              <a:headEnd/>
              <a:tailEnd/>
            </a:ln>
          </p:spPr>
        </p:pic>
      </p:grpSp>
      <p:sp>
        <p:nvSpPr>
          <p:cNvPr id="27" name="Овал 26"/>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11</a:t>
            </a:r>
            <a:endParaRPr lang="ru-RU" sz="1200" b="1" dirty="0">
              <a:solidFill>
                <a:srgbClr val="1B5985"/>
              </a:solidFill>
            </a:endParaRPr>
          </a:p>
        </p:txBody>
      </p:sp>
    </p:spTree>
    <p:extLst>
      <p:ext uri="{BB962C8B-B14F-4D97-AF65-F5344CB8AC3E}">
        <p14:creationId xmlns:p14="http://schemas.microsoft.com/office/powerpoint/2010/main" val="1897284065"/>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03521" y="466553"/>
            <a:ext cx="8878824" cy="6179515"/>
          </a:xfrm>
        </p:spPr>
        <p:txBody>
          <a:bodyPr>
            <a:normAutofit fontScale="92500"/>
          </a:bodyPr>
          <a:lstStyle/>
          <a:p>
            <a:pPr marL="0" indent="0">
              <a:buNone/>
            </a:pPr>
            <a:r>
              <a:rPr lang="ru-RU" sz="2400" dirty="0" smtClean="0">
                <a:solidFill>
                  <a:srgbClr val="27386D"/>
                </a:solidFill>
              </a:rPr>
              <a:t>Помимо опасности</a:t>
            </a:r>
            <a:r>
              <a:rPr lang="ru-RU" sz="2400" dirty="0">
                <a:solidFill>
                  <a:srgbClr val="27386D"/>
                </a:solidFill>
              </a:rPr>
              <a:t>,</a:t>
            </a:r>
            <a:r>
              <a:rPr lang="ru-RU" sz="2400" dirty="0" smtClean="0">
                <a:solidFill>
                  <a:srgbClr val="27386D"/>
                </a:solidFill>
              </a:rPr>
              <a:t> исходящей от беспилотной авиации, в последнее время участились случаи происшествий связанных с столкновением судов с птицами.</a:t>
            </a:r>
          </a:p>
          <a:p>
            <a:pPr marL="0" indent="0">
              <a:buNone/>
            </a:pPr>
            <a:r>
              <a:rPr lang="ru-RU" sz="2400" dirty="0" smtClean="0">
                <a:solidFill>
                  <a:srgbClr val="27386D"/>
                </a:solidFill>
              </a:rPr>
              <a:t>Особую опасность птицы представляют в зоне взлета и посадки.</a:t>
            </a:r>
          </a:p>
          <a:p>
            <a:pPr marL="0" indent="0">
              <a:buNone/>
            </a:pPr>
            <a:r>
              <a:rPr lang="ru-RU" sz="2400" dirty="0" smtClean="0">
                <a:solidFill>
                  <a:srgbClr val="27386D"/>
                </a:solidFill>
              </a:rPr>
              <a:t>Для минимизации подобных рисков и расширения возможностей орнитологических служб Согласно рекомендациям </a:t>
            </a:r>
            <a:r>
              <a:rPr lang="en-US" sz="2400" dirty="0" smtClean="0">
                <a:solidFill>
                  <a:srgbClr val="27386D"/>
                </a:solidFill>
              </a:rPr>
              <a:t>FAA</a:t>
            </a:r>
            <a:r>
              <a:rPr lang="ru-RU" sz="2400" dirty="0" smtClean="0">
                <a:solidFill>
                  <a:srgbClr val="27386D"/>
                </a:solidFill>
              </a:rPr>
              <a:t> США</a:t>
            </a:r>
            <a:r>
              <a:rPr lang="en-US" sz="2400" dirty="0" smtClean="0">
                <a:solidFill>
                  <a:srgbClr val="27386D"/>
                </a:solidFill>
              </a:rPr>
              <a:t> (</a:t>
            </a:r>
            <a:r>
              <a:rPr lang="ru-RU" sz="2400" dirty="0" smtClean="0">
                <a:solidFill>
                  <a:srgbClr val="27386D"/>
                </a:solidFill>
              </a:rPr>
              <a:t>федеральное управление гражданской авиации США) гражданские аэропорты оснащаются радиолокационными обзорными орнитологическими системами (</a:t>
            </a:r>
            <a:r>
              <a:rPr lang="ru-RU" sz="2400" dirty="0">
                <a:solidFill>
                  <a:srgbClr val="27386D"/>
                </a:solidFill>
              </a:rPr>
              <a:t>AC 150/5220-25 - </a:t>
            </a:r>
            <a:r>
              <a:rPr lang="ru-RU" sz="2400" dirty="0" err="1">
                <a:solidFill>
                  <a:srgbClr val="27386D"/>
                </a:solidFill>
              </a:rPr>
              <a:t>Airport</a:t>
            </a:r>
            <a:r>
              <a:rPr lang="ru-RU" sz="2400" dirty="0">
                <a:solidFill>
                  <a:srgbClr val="27386D"/>
                </a:solidFill>
              </a:rPr>
              <a:t> </a:t>
            </a:r>
            <a:r>
              <a:rPr lang="ru-RU" sz="2400" dirty="0" err="1">
                <a:solidFill>
                  <a:srgbClr val="27386D"/>
                </a:solidFill>
              </a:rPr>
              <a:t>Avian</a:t>
            </a:r>
            <a:r>
              <a:rPr lang="ru-RU" sz="2400" dirty="0">
                <a:solidFill>
                  <a:srgbClr val="27386D"/>
                </a:solidFill>
              </a:rPr>
              <a:t> </a:t>
            </a:r>
            <a:r>
              <a:rPr lang="ru-RU" sz="2400" dirty="0" err="1">
                <a:solidFill>
                  <a:srgbClr val="27386D"/>
                </a:solidFill>
              </a:rPr>
              <a:t>Radar</a:t>
            </a:r>
            <a:r>
              <a:rPr lang="ru-RU" sz="2400" dirty="0">
                <a:solidFill>
                  <a:srgbClr val="27386D"/>
                </a:solidFill>
              </a:rPr>
              <a:t> </a:t>
            </a:r>
            <a:r>
              <a:rPr lang="ru-RU" sz="2400" dirty="0" err="1">
                <a:solidFill>
                  <a:srgbClr val="27386D"/>
                </a:solidFill>
              </a:rPr>
              <a:t>Systems</a:t>
            </a:r>
            <a:r>
              <a:rPr lang="ru-RU" sz="2400" dirty="0">
                <a:solidFill>
                  <a:srgbClr val="27386D"/>
                </a:solidFill>
              </a:rPr>
              <a:t>).</a:t>
            </a:r>
          </a:p>
          <a:p>
            <a:pPr marL="0" indent="0">
              <a:buNone/>
            </a:pPr>
            <a:r>
              <a:rPr lang="ru-RU" sz="2400" dirty="0" smtClean="0">
                <a:solidFill>
                  <a:srgbClr val="27386D"/>
                </a:solidFill>
              </a:rPr>
              <a:t>Известны зарубежные системы, обеспечивающие радиолокационный мониторинг орнитологической обстановки (например </a:t>
            </a:r>
            <a:r>
              <a:rPr lang="en-US" sz="2400" dirty="0" smtClean="0">
                <a:solidFill>
                  <a:srgbClr val="27386D"/>
                </a:solidFill>
              </a:rPr>
              <a:t>Merlin, BSTAR</a:t>
            </a:r>
            <a:r>
              <a:rPr lang="en-US" sz="2400" dirty="0">
                <a:solidFill>
                  <a:srgbClr val="27386D"/>
                </a:solidFill>
              </a:rPr>
              <a:t>)</a:t>
            </a:r>
            <a:r>
              <a:rPr lang="ru-RU" sz="2400" dirty="0" smtClean="0">
                <a:solidFill>
                  <a:srgbClr val="27386D"/>
                </a:solidFill>
              </a:rPr>
              <a:t>.</a:t>
            </a:r>
          </a:p>
          <a:p>
            <a:pPr marL="0" indent="0">
              <a:buNone/>
            </a:pPr>
            <a:r>
              <a:rPr lang="ru-RU" sz="2400" dirty="0" smtClean="0">
                <a:solidFill>
                  <a:srgbClr val="27386D"/>
                </a:solidFill>
              </a:rPr>
              <a:t>С учетом последних авиационных инцидентов стоит отметить необходимость оснащения радиолокационными орнитологическими средствами и Российских аэропортов. </a:t>
            </a:r>
          </a:p>
          <a:p>
            <a:pPr marL="0" indent="0">
              <a:buNone/>
            </a:pPr>
            <a:r>
              <a:rPr lang="ru-RU" sz="2400" dirty="0" smtClean="0">
                <a:solidFill>
                  <a:srgbClr val="27386D"/>
                </a:solidFill>
              </a:rPr>
              <a:t>Учитывая достигнутые технические характеристики комплекса РОСК-1, его можно использовать качестве основы при создании автоматизированной системы орнитологического мониторинга. </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11</a:t>
            </a:r>
            <a:endParaRPr lang="ru-RU" sz="1200" b="1" dirty="0">
              <a:solidFill>
                <a:srgbClr val="1B5985"/>
              </a:solidFill>
            </a:endParaRPr>
          </a:p>
        </p:txBody>
      </p:sp>
    </p:spTree>
    <p:extLst>
      <p:ext uri="{BB962C8B-B14F-4D97-AF65-F5344CB8AC3E}">
        <p14:creationId xmlns:p14="http://schemas.microsoft.com/office/powerpoint/2010/main" val="3997657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14812" y="106789"/>
            <a:ext cx="7579083" cy="677108"/>
          </a:xfrm>
          <a:prstGeom prst="rect">
            <a:avLst/>
          </a:prstGeom>
        </p:spPr>
        <p:txBody>
          <a:bodyPr wrap="square">
            <a:spAutoFit/>
          </a:bodyPr>
          <a:lstStyle/>
          <a:p>
            <a:pPr marL="180975" lvl="1" algn="ctr" fontAlgn="base">
              <a:spcBef>
                <a:spcPct val="0"/>
              </a:spcBef>
              <a:spcAft>
                <a:spcPct val="0"/>
              </a:spcAft>
            </a:pPr>
            <a:r>
              <a:rPr lang="ru-RU" sz="2400" u="sng" dirty="0" smtClean="0">
                <a:solidFill>
                  <a:srgbClr val="27386D"/>
                </a:solidFill>
                <a:latin typeface="Tahoma" pitchFamily="34" charset="0"/>
              </a:rPr>
              <a:t>Требования </a:t>
            </a:r>
            <a:r>
              <a:rPr lang="en-US" sz="2400" u="sng" dirty="0" smtClean="0">
                <a:solidFill>
                  <a:srgbClr val="27386D"/>
                </a:solidFill>
                <a:latin typeface="Tahoma" pitchFamily="34" charset="0"/>
              </a:rPr>
              <a:t>FAA </a:t>
            </a:r>
            <a:r>
              <a:rPr lang="ru-RU" sz="2400" u="sng" dirty="0" smtClean="0">
                <a:solidFill>
                  <a:srgbClr val="27386D"/>
                </a:solidFill>
                <a:latin typeface="Tahoma" pitchFamily="34" charset="0"/>
              </a:rPr>
              <a:t>к орнитологическим РЛС</a:t>
            </a:r>
          </a:p>
          <a:p>
            <a:pPr marL="180975" lvl="1" algn="ctr" fontAlgn="base">
              <a:spcBef>
                <a:spcPct val="0"/>
              </a:spcBef>
              <a:spcAft>
                <a:spcPct val="0"/>
              </a:spcAft>
            </a:pPr>
            <a:r>
              <a:rPr lang="ru-RU" sz="1400" dirty="0"/>
              <a:t>(AC 150/5220-25 - </a:t>
            </a:r>
            <a:r>
              <a:rPr lang="ru-RU" sz="1400" dirty="0" err="1"/>
              <a:t>Airport</a:t>
            </a:r>
            <a:r>
              <a:rPr lang="ru-RU" sz="1400" dirty="0"/>
              <a:t> </a:t>
            </a:r>
            <a:r>
              <a:rPr lang="ru-RU" sz="1400" dirty="0" err="1"/>
              <a:t>Avian</a:t>
            </a:r>
            <a:r>
              <a:rPr lang="ru-RU" sz="1400" dirty="0"/>
              <a:t> </a:t>
            </a:r>
            <a:r>
              <a:rPr lang="ru-RU" sz="1400" dirty="0" err="1"/>
              <a:t>Radar</a:t>
            </a:r>
            <a:r>
              <a:rPr lang="ru-RU" sz="1400" dirty="0"/>
              <a:t> </a:t>
            </a:r>
            <a:r>
              <a:rPr lang="ru-RU" sz="1400" dirty="0" err="1"/>
              <a:t>Systems</a:t>
            </a:r>
            <a:r>
              <a:rPr lang="ru-RU" sz="1400" dirty="0"/>
              <a:t>)</a:t>
            </a:r>
            <a:endParaRPr lang="ru-RU" sz="1400" u="sng" dirty="0">
              <a:solidFill>
                <a:srgbClr val="27386D"/>
              </a:solidFill>
              <a:latin typeface="Tahoma" pitchFamily="34"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sp>
        <p:nvSpPr>
          <p:cNvPr id="8" name="Rectangle 2"/>
          <p:cNvSpPr>
            <a:spLocks noChangeArrowheads="1"/>
          </p:cNvSpPr>
          <p:nvPr/>
        </p:nvSpPr>
        <p:spPr bwMode="auto">
          <a:xfrm>
            <a:off x="1224157" y="814153"/>
            <a:ext cx="667683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Roboto-Regular" charset="-52"/>
                <a:ea typeface="Droid Sans Fallback" charset="0"/>
                <a:cs typeface="Calibri" pitchFamily="34" charset="0"/>
              </a:rPr>
              <a:t>«Стандартная орнитологическая цель» </a:t>
            </a:r>
            <a:r>
              <a:rPr kumimoji="0" lang="ru-RU" altLang="ru-RU" sz="1600" i="0" u="none" strike="noStrike" cap="none" normalizeH="0" baseline="0" dirty="0" smtClean="0">
                <a:ln>
                  <a:noFill/>
                </a:ln>
                <a:solidFill>
                  <a:srgbClr val="000000"/>
                </a:solidFill>
                <a:effectLst/>
                <a:latin typeface="Roboto-Regular" charset="-52"/>
                <a:ea typeface="Droid Sans Fallback" charset="0"/>
                <a:cs typeface="Calibri" pitchFamily="34" charset="0"/>
              </a:rPr>
              <a:t>(SAT – </a:t>
            </a:r>
            <a:r>
              <a:rPr kumimoji="0" lang="ru-RU" altLang="ru-RU" sz="1600" i="0" u="none" strike="noStrike" cap="none" normalizeH="0" baseline="0" dirty="0" err="1" smtClean="0">
                <a:ln>
                  <a:noFill/>
                </a:ln>
                <a:solidFill>
                  <a:srgbClr val="000000"/>
                </a:solidFill>
                <a:effectLst/>
                <a:latin typeface="Roboto-Regular" charset="-52"/>
                <a:ea typeface="Droid Sans Fallback" charset="0"/>
                <a:cs typeface="Calibri" pitchFamily="34" charset="0"/>
              </a:rPr>
              <a:t>standart</a:t>
            </a:r>
            <a:r>
              <a:rPr kumimoji="0" lang="ru-RU" altLang="ru-RU" sz="1600" i="0" u="none" strike="noStrike" cap="none" normalizeH="0" baseline="0" dirty="0" smtClean="0">
                <a:ln>
                  <a:noFill/>
                </a:ln>
                <a:solidFill>
                  <a:srgbClr val="000000"/>
                </a:solidFill>
                <a:effectLst/>
                <a:latin typeface="Roboto-Regular" charset="-52"/>
                <a:ea typeface="Droid Sans Fallback" charset="0"/>
                <a:cs typeface="Calibri" pitchFamily="34" charset="0"/>
              </a:rPr>
              <a:t> </a:t>
            </a:r>
            <a:r>
              <a:rPr kumimoji="0" lang="ru-RU" altLang="ru-RU" sz="1600" i="0" u="none" strike="noStrike" cap="none" normalizeH="0" baseline="0" dirty="0" err="1" smtClean="0">
                <a:ln>
                  <a:noFill/>
                </a:ln>
                <a:solidFill>
                  <a:srgbClr val="000000"/>
                </a:solidFill>
                <a:effectLst/>
                <a:latin typeface="Roboto-Regular" charset="-52"/>
                <a:ea typeface="Droid Sans Fallback" charset="0"/>
                <a:cs typeface="Calibri" pitchFamily="34" charset="0"/>
              </a:rPr>
              <a:t>avian</a:t>
            </a:r>
            <a:r>
              <a:rPr kumimoji="0" lang="ru-RU" altLang="ru-RU" sz="1600" i="0" u="none" strike="noStrike" cap="none" normalizeH="0" baseline="0" dirty="0" smtClean="0">
                <a:ln>
                  <a:noFill/>
                </a:ln>
                <a:solidFill>
                  <a:srgbClr val="000000"/>
                </a:solidFill>
                <a:effectLst/>
                <a:latin typeface="Roboto-Regular" charset="-52"/>
                <a:ea typeface="Droid Sans Fallback" charset="0"/>
                <a:cs typeface="Calibri" pitchFamily="34" charset="0"/>
              </a:rPr>
              <a:t> </a:t>
            </a:r>
            <a:r>
              <a:rPr kumimoji="0" lang="ru-RU" altLang="ru-RU" sz="1600" i="0" u="none" strike="noStrike" cap="none" normalizeH="0" baseline="0" dirty="0" err="1" smtClean="0">
                <a:ln>
                  <a:noFill/>
                </a:ln>
                <a:solidFill>
                  <a:srgbClr val="000000"/>
                </a:solidFill>
                <a:effectLst/>
                <a:latin typeface="Roboto-Regular" charset="-52"/>
                <a:ea typeface="Droid Sans Fallback" charset="0"/>
                <a:cs typeface="Calibri" pitchFamily="34" charset="0"/>
              </a:rPr>
              <a:t>target</a:t>
            </a:r>
            <a:r>
              <a:rPr kumimoji="0" lang="ru-RU" altLang="ru-RU" sz="1600" i="0" u="none" strike="noStrike" cap="none" normalizeH="0" baseline="0" dirty="0" smtClean="0">
                <a:ln>
                  <a:noFill/>
                </a:ln>
                <a:solidFill>
                  <a:srgbClr val="000000"/>
                </a:solidFill>
                <a:effectLst/>
                <a:latin typeface="Roboto-Regular" charset="-52"/>
                <a:ea typeface="Droid Sans Fallback" charset="0"/>
                <a:cs typeface="Calibri" pitchFamily="34" charset="0"/>
              </a:rPr>
              <a:t>)</a:t>
            </a:r>
            <a:endParaRPr kumimoji="0" lang="en-US" altLang="ru-RU" sz="1600" i="0" u="none" strike="noStrike" cap="none" normalizeH="0" baseline="0" dirty="0" smtClean="0">
              <a:ln>
                <a:noFill/>
              </a:ln>
              <a:solidFill>
                <a:srgbClr val="000000"/>
              </a:solidFill>
              <a:effectLst/>
              <a:latin typeface="Roboto-Regular" charset="-52"/>
              <a:ea typeface="Droid Sans Fallback"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ru-RU" sz="1600" dirty="0" smtClean="0">
                <a:solidFill>
                  <a:srgbClr val="000000"/>
                </a:solidFill>
                <a:latin typeface="Roboto-Regular" charset="-52"/>
                <a:ea typeface="Droid Sans Fallback" charset="0"/>
                <a:cs typeface="Calibri" pitchFamily="34" charset="0"/>
              </a:rPr>
              <a:t>SAT: </a:t>
            </a:r>
            <a:r>
              <a:rPr lang="ru-RU" altLang="ru-RU" sz="1600" dirty="0" smtClean="0">
                <a:solidFill>
                  <a:srgbClr val="000000"/>
                </a:solidFill>
                <a:latin typeface="Roboto-Regular" charset="-52"/>
                <a:ea typeface="Droid Sans Fallback" charset="0"/>
                <a:cs typeface="Calibri" pitchFamily="34" charset="0"/>
              </a:rPr>
              <a:t>ЭПР 0,025 м2; Масса 0,5 кг.</a:t>
            </a:r>
          </a:p>
          <a:p>
            <a:pPr lvl="0" algn="ctr" fontAlgn="base">
              <a:spcBef>
                <a:spcPct val="0"/>
              </a:spcBef>
              <a:spcAft>
                <a:spcPct val="0"/>
              </a:spcAft>
            </a:pPr>
            <a:r>
              <a:rPr lang="en-US" altLang="ru-RU" sz="1600" u="sng" dirty="0">
                <a:solidFill>
                  <a:srgbClr val="000000"/>
                </a:solidFill>
                <a:latin typeface="Roboto-Regular" charset="-52"/>
                <a:ea typeface="Droid Sans Fallback" charset="0"/>
                <a:cs typeface="Calibri" pitchFamily="34" charset="0"/>
              </a:rPr>
              <a:t>1SAT ≈</a:t>
            </a:r>
            <a:r>
              <a:rPr lang="ru-RU" altLang="ru-RU" sz="1600" u="sng" dirty="0">
                <a:solidFill>
                  <a:srgbClr val="000000"/>
                </a:solidFill>
                <a:latin typeface="Roboto-Regular" charset="-52"/>
                <a:ea typeface="Droid Sans Fallback" charset="0"/>
                <a:cs typeface="Calibri" pitchFamily="34" charset="0"/>
              </a:rPr>
              <a:t> </a:t>
            </a:r>
            <a:r>
              <a:rPr lang="ru-RU" altLang="ru-RU" sz="1600" u="sng" dirty="0" smtClean="0">
                <a:solidFill>
                  <a:srgbClr val="000000"/>
                </a:solidFill>
                <a:latin typeface="Roboto-Regular" charset="-52"/>
                <a:ea typeface="Droid Sans Fallback" charset="0"/>
                <a:cs typeface="Calibri" pitchFamily="34" charset="0"/>
              </a:rPr>
              <a:t>ворона, 2</a:t>
            </a:r>
            <a:r>
              <a:rPr lang="en-US" altLang="ru-RU" sz="1600" u="sng" dirty="0">
                <a:solidFill>
                  <a:srgbClr val="000000"/>
                </a:solidFill>
                <a:latin typeface="Roboto-Regular" charset="-52"/>
                <a:ea typeface="Droid Sans Fallback" charset="0"/>
                <a:cs typeface="Calibri" pitchFamily="34" charset="0"/>
              </a:rPr>
              <a:t>SAT ≈ </a:t>
            </a:r>
            <a:r>
              <a:rPr lang="ru-RU" altLang="ru-RU" sz="1600" u="sng" dirty="0">
                <a:solidFill>
                  <a:srgbClr val="000000"/>
                </a:solidFill>
                <a:latin typeface="Roboto-Regular" charset="-52"/>
                <a:ea typeface="Droid Sans Fallback" charset="0"/>
                <a:cs typeface="Calibri" pitchFamily="34" charset="0"/>
              </a:rPr>
              <a:t>утка</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altLang="ru-RU" sz="1600" i="0" u="none" strike="noStrike" cap="none" normalizeH="0" baseline="0" dirty="0" smtClean="0">
              <a:ln>
                <a:noFill/>
              </a:ln>
              <a:solidFill>
                <a:srgbClr val="000000"/>
              </a:solidFill>
              <a:effectLst/>
              <a:latin typeface="Roboto-Regular" charset="-52"/>
              <a:ea typeface="Droid Sans Fallback" charset="0"/>
              <a:cs typeface="Calibri" pitchFamily="34" charset="0"/>
            </a:endParaRPr>
          </a:p>
        </p:txBody>
      </p:sp>
      <p:sp>
        <p:nvSpPr>
          <p:cNvPr id="12" name="Прямоугольник 11"/>
          <p:cNvSpPr/>
          <p:nvPr/>
        </p:nvSpPr>
        <p:spPr>
          <a:xfrm>
            <a:off x="388977" y="2289248"/>
            <a:ext cx="3985596" cy="3539430"/>
          </a:xfrm>
          <a:prstGeom prst="rect">
            <a:avLst/>
          </a:prstGeom>
        </p:spPr>
        <p:txBody>
          <a:bodyPr wrap="square">
            <a:spAutoFit/>
          </a:bodyPr>
          <a:lstStyle/>
          <a:p>
            <a:pPr lvl="0" fontAlgn="base">
              <a:spcBef>
                <a:spcPct val="0"/>
              </a:spcBef>
              <a:spcAft>
                <a:spcPct val="0"/>
              </a:spcAft>
            </a:pPr>
            <a:r>
              <a:rPr lang="ru-RU" altLang="ru-RU" sz="1600" dirty="0" smtClean="0">
                <a:solidFill>
                  <a:srgbClr val="000000"/>
                </a:solidFill>
                <a:latin typeface="Roboto-Regular" charset="-52"/>
                <a:cs typeface="Arial" pitchFamily="34" charset="0"/>
              </a:rPr>
              <a:t>Зона обнаружения</a:t>
            </a:r>
            <a:r>
              <a:rPr lang="en-US" altLang="ru-RU" sz="1600" dirty="0" smtClean="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для 1</a:t>
            </a:r>
            <a:r>
              <a:rPr lang="en-US" altLang="ru-RU" sz="1600" dirty="0" smtClean="0">
                <a:solidFill>
                  <a:srgbClr val="000000"/>
                </a:solidFill>
                <a:latin typeface="Roboto-Regular" charset="-52"/>
                <a:cs typeface="Arial" pitchFamily="34" charset="0"/>
              </a:rPr>
              <a:t>SAT:</a:t>
            </a:r>
            <a:endParaRPr lang="ru-RU" altLang="ru-RU" sz="1600" dirty="0" smtClean="0">
              <a:solidFill>
                <a:srgbClr val="000000"/>
              </a:solidFill>
              <a:latin typeface="Roboto-Regular" charset="-52"/>
              <a:cs typeface="Arial" pitchFamily="34" charset="0"/>
            </a:endParaRP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err="1" smtClean="0">
                <a:solidFill>
                  <a:srgbClr val="000000"/>
                </a:solidFill>
                <a:latin typeface="Roboto-Regular" charset="-52"/>
                <a:cs typeface="Arial" pitchFamily="34" charset="0"/>
              </a:rPr>
              <a:t>Робн</a:t>
            </a:r>
            <a:r>
              <a:rPr lang="ru-RU" altLang="ru-RU" sz="1600" dirty="0" smtClean="0">
                <a:solidFill>
                  <a:srgbClr val="000000"/>
                </a:solidFill>
                <a:latin typeface="Roboto-Regular" charset="-52"/>
                <a:cs typeface="Arial" pitchFamily="34" charset="0"/>
              </a:rPr>
              <a:t> – 0.9</a:t>
            </a:r>
            <a:endParaRPr lang="en-US" altLang="ru-RU" sz="1600" dirty="0" smtClean="0">
              <a:solidFill>
                <a:srgbClr val="000000"/>
              </a:solidFill>
              <a:latin typeface="Roboto-Regular" charset="-52"/>
              <a:cs typeface="Arial" pitchFamily="34" charset="0"/>
            </a:endParaRPr>
          </a:p>
          <a:p>
            <a:pPr lvl="0" fontAlgn="base">
              <a:spcBef>
                <a:spcPct val="0"/>
              </a:spcBef>
              <a:spcAft>
                <a:spcPct val="0"/>
              </a:spcAft>
            </a:pPr>
            <a:r>
              <a:rPr lang="en-US" altLang="ru-RU" sz="1600" dirty="0">
                <a:solidFill>
                  <a:srgbClr val="000000"/>
                </a:solidFill>
                <a:latin typeface="Roboto-Regular" charset="-52"/>
                <a:cs typeface="Arial" pitchFamily="34" charset="0"/>
              </a:rPr>
              <a:t>	</a:t>
            </a:r>
            <a:r>
              <a:rPr lang="en-US" altLang="ru-RU" sz="1600" dirty="0" err="1" smtClean="0">
                <a:solidFill>
                  <a:srgbClr val="000000"/>
                </a:solidFill>
                <a:latin typeface="Roboto-Regular" charset="-52"/>
                <a:cs typeface="Arial" pitchFamily="34" charset="0"/>
              </a:rPr>
              <a:t>Rmax</a:t>
            </a:r>
            <a:r>
              <a:rPr lang="ru-RU" altLang="ru-RU" sz="1600" dirty="0" smtClean="0">
                <a:solidFill>
                  <a:srgbClr val="000000"/>
                </a:solidFill>
                <a:latin typeface="Roboto-Regular" charset="-52"/>
                <a:cs typeface="Arial" pitchFamily="34" charset="0"/>
              </a:rPr>
              <a:t> –</a:t>
            </a:r>
            <a:r>
              <a:rPr lang="en-US" altLang="ru-RU" sz="1600" dirty="0" smtClean="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2.0 км</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en-US" altLang="ru-RU" sz="1600" dirty="0" err="1" smtClean="0">
                <a:solidFill>
                  <a:srgbClr val="000000"/>
                </a:solidFill>
                <a:latin typeface="Roboto-Regular" charset="-52"/>
                <a:cs typeface="Arial" pitchFamily="34" charset="0"/>
              </a:rPr>
              <a:t>Hmax</a:t>
            </a:r>
            <a:r>
              <a:rPr lang="en-US" altLang="ru-RU" sz="1600" dirty="0">
                <a:solidFill>
                  <a:srgbClr val="000000"/>
                </a:solidFill>
                <a:latin typeface="Roboto-Regular" charset="-52"/>
                <a:cs typeface="Arial" pitchFamily="34" charset="0"/>
              </a:rPr>
              <a:t> </a:t>
            </a:r>
            <a:r>
              <a:rPr lang="en-US" altLang="ru-RU" sz="1600" dirty="0" smtClean="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300 м</a:t>
            </a:r>
          </a:p>
          <a:p>
            <a:pPr lvl="0" fontAlgn="base">
              <a:spcBef>
                <a:spcPct val="0"/>
              </a:spcBef>
              <a:spcAft>
                <a:spcPct val="0"/>
              </a:spcAft>
            </a:pPr>
            <a:r>
              <a:rPr lang="ru-RU" altLang="ru-RU" sz="1600" dirty="0" smtClean="0">
                <a:solidFill>
                  <a:srgbClr val="000000"/>
                </a:solidFill>
                <a:latin typeface="Roboto-Regular" charset="-52"/>
                <a:cs typeface="Arial" pitchFamily="34" charset="0"/>
              </a:rPr>
              <a:t>Зона обнаружения для 2</a:t>
            </a:r>
            <a:r>
              <a:rPr lang="en-US" altLang="ru-RU" sz="1600" dirty="0" smtClean="0">
                <a:solidFill>
                  <a:srgbClr val="000000"/>
                </a:solidFill>
                <a:latin typeface="Roboto-Regular" charset="-52"/>
                <a:cs typeface="Arial" pitchFamily="34" charset="0"/>
              </a:rPr>
              <a:t>SAT:</a:t>
            </a:r>
            <a:endParaRPr lang="ru-RU" altLang="ru-RU" sz="1600" dirty="0" smtClean="0">
              <a:solidFill>
                <a:srgbClr val="000000"/>
              </a:solidFill>
              <a:latin typeface="Roboto-Regular" charset="-52"/>
              <a:cs typeface="Arial" pitchFamily="34" charset="0"/>
            </a:endParaRP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err="1" smtClean="0">
                <a:solidFill>
                  <a:srgbClr val="000000"/>
                </a:solidFill>
                <a:latin typeface="Roboto-Regular" charset="-52"/>
                <a:cs typeface="Arial" pitchFamily="34" charset="0"/>
              </a:rPr>
              <a:t>Робн</a:t>
            </a:r>
            <a:r>
              <a:rPr lang="ru-RU" altLang="ru-RU" sz="1600" dirty="0" smtClean="0">
                <a:solidFill>
                  <a:srgbClr val="000000"/>
                </a:solidFill>
                <a:latin typeface="Roboto-Regular" charset="-52"/>
                <a:cs typeface="Arial" pitchFamily="34" charset="0"/>
              </a:rPr>
              <a:t> – 0.75</a:t>
            </a:r>
            <a:endParaRPr lang="en-US" altLang="ru-RU" sz="1600" dirty="0" smtClean="0">
              <a:solidFill>
                <a:srgbClr val="000000"/>
              </a:solidFill>
              <a:latin typeface="Roboto-Regular" charset="-52"/>
              <a:cs typeface="Arial" pitchFamily="34" charset="0"/>
            </a:endParaRPr>
          </a:p>
          <a:p>
            <a:pPr lvl="0" fontAlgn="base">
              <a:spcBef>
                <a:spcPct val="0"/>
              </a:spcBef>
              <a:spcAft>
                <a:spcPct val="0"/>
              </a:spcAft>
            </a:pPr>
            <a:r>
              <a:rPr lang="en-US" altLang="ru-RU" sz="1600" dirty="0">
                <a:solidFill>
                  <a:srgbClr val="000000"/>
                </a:solidFill>
                <a:latin typeface="Roboto-Regular" charset="-52"/>
                <a:cs typeface="Arial" pitchFamily="34" charset="0"/>
              </a:rPr>
              <a:t>	</a:t>
            </a:r>
            <a:r>
              <a:rPr lang="en-US" altLang="ru-RU" sz="1600" dirty="0" err="1" smtClean="0">
                <a:solidFill>
                  <a:srgbClr val="000000"/>
                </a:solidFill>
                <a:latin typeface="Roboto-Regular" charset="-52"/>
                <a:cs typeface="Arial" pitchFamily="34" charset="0"/>
              </a:rPr>
              <a:t>Rmax</a:t>
            </a:r>
            <a:r>
              <a:rPr lang="en-US" altLang="ru-RU" sz="1600" dirty="0" smtClean="0">
                <a:solidFill>
                  <a:srgbClr val="000000"/>
                </a:solidFill>
                <a:latin typeface="Roboto-Regular" charset="-52"/>
                <a:cs typeface="Arial" pitchFamily="34" charset="0"/>
              </a:rPr>
              <a:t> – 6.0 </a:t>
            </a:r>
            <a:r>
              <a:rPr lang="ru-RU" altLang="ru-RU" sz="1600" dirty="0" smtClean="0">
                <a:solidFill>
                  <a:srgbClr val="000000"/>
                </a:solidFill>
                <a:latin typeface="Roboto-Regular" charset="-52"/>
                <a:cs typeface="Arial" pitchFamily="34" charset="0"/>
              </a:rPr>
              <a:t>км</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en-US" altLang="ru-RU" sz="1600" dirty="0" err="1" smtClean="0">
                <a:solidFill>
                  <a:srgbClr val="000000"/>
                </a:solidFill>
                <a:latin typeface="Roboto-Regular" charset="-52"/>
                <a:cs typeface="Arial" pitchFamily="34" charset="0"/>
              </a:rPr>
              <a:t>Hmax</a:t>
            </a:r>
            <a:r>
              <a:rPr lang="en-US" altLang="ru-RU" sz="1600" dirty="0" smtClean="0">
                <a:solidFill>
                  <a:srgbClr val="000000"/>
                </a:solidFill>
                <a:latin typeface="Roboto-Regular" charset="-52"/>
                <a:cs typeface="Arial" pitchFamily="34" charset="0"/>
              </a:rPr>
              <a:t> – 900 </a:t>
            </a:r>
            <a:r>
              <a:rPr lang="ru-RU" altLang="ru-RU" sz="1600" dirty="0" smtClean="0">
                <a:solidFill>
                  <a:srgbClr val="000000"/>
                </a:solidFill>
                <a:latin typeface="Roboto-Regular" charset="-52"/>
                <a:cs typeface="Arial" pitchFamily="34" charset="0"/>
              </a:rPr>
              <a:t>м </a:t>
            </a:r>
          </a:p>
          <a:p>
            <a:pPr lvl="0" fontAlgn="base">
              <a:spcBef>
                <a:spcPct val="0"/>
              </a:spcBef>
              <a:spcAft>
                <a:spcPct val="0"/>
              </a:spcAft>
            </a:pPr>
            <a:r>
              <a:rPr lang="ru-RU" altLang="ru-RU" sz="1600" dirty="0" smtClean="0">
                <a:solidFill>
                  <a:srgbClr val="000000"/>
                </a:solidFill>
                <a:latin typeface="Roboto-Regular" charset="-52"/>
                <a:cs typeface="Arial" pitchFamily="34" charset="0"/>
              </a:rPr>
              <a:t>Минимальная высота цели – 50 м</a:t>
            </a:r>
          </a:p>
          <a:p>
            <a:pPr lvl="0" fontAlgn="base">
              <a:spcBef>
                <a:spcPct val="0"/>
              </a:spcBef>
              <a:spcAft>
                <a:spcPct val="0"/>
              </a:spcAft>
            </a:pPr>
            <a:r>
              <a:rPr lang="ru-RU" altLang="ru-RU" sz="1600" dirty="0" smtClean="0">
                <a:solidFill>
                  <a:srgbClr val="000000"/>
                </a:solidFill>
                <a:latin typeface="Roboto-Regular" charset="-52"/>
                <a:cs typeface="Arial" pitchFamily="34" charset="0"/>
              </a:rPr>
              <a:t>Темп обновления информации – 5 с</a:t>
            </a:r>
          </a:p>
          <a:p>
            <a:pPr lvl="0" fontAlgn="base">
              <a:spcBef>
                <a:spcPct val="0"/>
              </a:spcBef>
              <a:spcAft>
                <a:spcPct val="0"/>
              </a:spcAft>
            </a:pPr>
            <a:r>
              <a:rPr lang="ru-RU" altLang="ru-RU" sz="1600" dirty="0" smtClean="0">
                <a:solidFill>
                  <a:srgbClr val="000000"/>
                </a:solidFill>
                <a:latin typeface="Roboto-Regular" charset="-52"/>
                <a:cs typeface="Arial" pitchFamily="34" charset="0"/>
              </a:rPr>
              <a:t>Точность определения координат:</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Дальность – 50 м</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Азимут – 1 град.</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Угол места – 1 град.</a:t>
            </a:r>
          </a:p>
        </p:txBody>
      </p:sp>
      <p:sp>
        <p:nvSpPr>
          <p:cNvPr id="14" name="Rectangle 2"/>
          <p:cNvSpPr>
            <a:spLocks noChangeArrowheads="1"/>
          </p:cNvSpPr>
          <p:nvPr/>
        </p:nvSpPr>
        <p:spPr bwMode="auto">
          <a:xfrm>
            <a:off x="4562575" y="1958288"/>
            <a:ext cx="39440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Roboto-Regular" charset="-52"/>
                <a:ea typeface="Droid Sans Fallback" charset="0"/>
                <a:cs typeface="Calibri" pitchFamily="34" charset="0"/>
              </a:rPr>
              <a:t>Характеристики </a:t>
            </a:r>
            <a:r>
              <a:rPr kumimoji="0" lang="en-US" altLang="ru-RU" sz="1600" b="1" i="0" u="none" strike="noStrike" cap="none" normalizeH="0" baseline="0" dirty="0" smtClean="0">
                <a:ln>
                  <a:noFill/>
                </a:ln>
                <a:solidFill>
                  <a:srgbClr val="000000"/>
                </a:solidFill>
                <a:effectLst/>
                <a:latin typeface="Roboto-Regular" charset="-52"/>
                <a:ea typeface="Droid Sans Fallback" charset="0"/>
                <a:cs typeface="Calibri" pitchFamily="34" charset="0"/>
              </a:rPr>
              <a:t>ROSC-1:</a:t>
            </a:r>
            <a:endParaRPr kumimoji="0" lang="ru-RU" altLang="ru-RU" sz="1600" b="1" i="0" u="none" strike="noStrike" cap="none" normalizeH="0" baseline="0" dirty="0" smtClean="0">
              <a:ln>
                <a:noFill/>
              </a:ln>
              <a:solidFill>
                <a:srgbClr val="000000"/>
              </a:solidFill>
              <a:effectLst/>
              <a:latin typeface="Roboto-Regular" charset="-52"/>
              <a:ea typeface="Droid Sans Fallback" charset="0"/>
              <a:cs typeface="Calibri" pitchFamily="34" charset="0"/>
            </a:endParaRPr>
          </a:p>
        </p:txBody>
      </p:sp>
      <p:sp>
        <p:nvSpPr>
          <p:cNvPr id="16" name="Прямоугольник 15"/>
          <p:cNvSpPr/>
          <p:nvPr/>
        </p:nvSpPr>
        <p:spPr>
          <a:xfrm>
            <a:off x="4562575" y="2289247"/>
            <a:ext cx="3985596" cy="3539430"/>
          </a:xfrm>
          <a:prstGeom prst="rect">
            <a:avLst/>
          </a:prstGeom>
        </p:spPr>
        <p:txBody>
          <a:bodyPr wrap="square">
            <a:spAutoFit/>
          </a:bodyPr>
          <a:lstStyle/>
          <a:p>
            <a:pPr lvl="0" fontAlgn="base">
              <a:spcBef>
                <a:spcPct val="0"/>
              </a:spcBef>
              <a:spcAft>
                <a:spcPct val="0"/>
              </a:spcAft>
            </a:pPr>
            <a:r>
              <a:rPr lang="ru-RU" altLang="ru-RU" sz="1600" dirty="0" smtClean="0">
                <a:solidFill>
                  <a:srgbClr val="000000"/>
                </a:solidFill>
                <a:latin typeface="Roboto-Regular" charset="-52"/>
                <a:cs typeface="Arial" pitchFamily="34" charset="0"/>
              </a:rPr>
              <a:t>Зона обнаружения</a:t>
            </a:r>
            <a:r>
              <a:rPr lang="en-US" altLang="ru-RU" sz="1600" dirty="0" smtClean="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для 1</a:t>
            </a:r>
            <a:r>
              <a:rPr lang="en-US" altLang="ru-RU" sz="1600" dirty="0" smtClean="0">
                <a:solidFill>
                  <a:srgbClr val="000000"/>
                </a:solidFill>
                <a:latin typeface="Roboto-Regular" charset="-52"/>
                <a:cs typeface="Arial" pitchFamily="34" charset="0"/>
              </a:rPr>
              <a:t>SAT:</a:t>
            </a:r>
            <a:endParaRPr lang="ru-RU" altLang="ru-RU" sz="1600" dirty="0" smtClean="0">
              <a:solidFill>
                <a:srgbClr val="000000"/>
              </a:solidFill>
              <a:latin typeface="Roboto-Regular" charset="-52"/>
              <a:cs typeface="Arial" pitchFamily="34" charset="0"/>
            </a:endParaRP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err="1" smtClean="0">
                <a:solidFill>
                  <a:srgbClr val="000000"/>
                </a:solidFill>
                <a:latin typeface="Roboto-Regular" charset="-52"/>
                <a:cs typeface="Arial" pitchFamily="34" charset="0"/>
              </a:rPr>
              <a:t>Робн</a:t>
            </a:r>
            <a:r>
              <a:rPr lang="ru-RU" altLang="ru-RU" sz="1600" dirty="0" smtClean="0">
                <a:solidFill>
                  <a:srgbClr val="000000"/>
                </a:solidFill>
                <a:latin typeface="Roboto-Regular" charset="-52"/>
                <a:cs typeface="Arial" pitchFamily="34" charset="0"/>
              </a:rPr>
              <a:t> – 0.9</a:t>
            </a:r>
            <a:endParaRPr lang="en-US" altLang="ru-RU" sz="1600" dirty="0" smtClean="0">
              <a:solidFill>
                <a:srgbClr val="000000"/>
              </a:solidFill>
              <a:latin typeface="Roboto-Regular" charset="-52"/>
              <a:cs typeface="Arial" pitchFamily="34" charset="0"/>
            </a:endParaRPr>
          </a:p>
          <a:p>
            <a:pPr lvl="0" fontAlgn="base">
              <a:spcBef>
                <a:spcPct val="0"/>
              </a:spcBef>
              <a:spcAft>
                <a:spcPct val="0"/>
              </a:spcAft>
            </a:pPr>
            <a:r>
              <a:rPr lang="en-US" altLang="ru-RU" sz="1600" dirty="0">
                <a:solidFill>
                  <a:srgbClr val="000000"/>
                </a:solidFill>
                <a:latin typeface="Roboto-Regular" charset="-52"/>
                <a:cs typeface="Arial" pitchFamily="34" charset="0"/>
              </a:rPr>
              <a:t>	</a:t>
            </a:r>
            <a:r>
              <a:rPr lang="en-US" altLang="ru-RU" sz="1600" dirty="0" err="1" smtClean="0">
                <a:solidFill>
                  <a:srgbClr val="000000"/>
                </a:solidFill>
                <a:latin typeface="Roboto-Regular" charset="-52"/>
                <a:cs typeface="Arial" pitchFamily="34" charset="0"/>
              </a:rPr>
              <a:t>Rmax</a:t>
            </a:r>
            <a:r>
              <a:rPr lang="ru-RU" altLang="ru-RU" sz="1600" dirty="0" smtClean="0">
                <a:solidFill>
                  <a:srgbClr val="000000"/>
                </a:solidFill>
                <a:latin typeface="Roboto-Regular" charset="-52"/>
                <a:cs typeface="Arial" pitchFamily="34" charset="0"/>
              </a:rPr>
              <a:t> –</a:t>
            </a:r>
            <a:r>
              <a:rPr lang="en-US" altLang="ru-RU" sz="1600" dirty="0" smtClean="0">
                <a:solidFill>
                  <a:srgbClr val="000000"/>
                </a:solidFill>
                <a:latin typeface="Roboto-Regular" charset="-52"/>
                <a:cs typeface="Arial" pitchFamily="34" charset="0"/>
              </a:rPr>
              <a:t> </a:t>
            </a:r>
            <a:r>
              <a:rPr lang="ru-RU" altLang="ru-RU" sz="1600" b="1" dirty="0" smtClean="0">
                <a:solidFill>
                  <a:srgbClr val="000000"/>
                </a:solidFill>
                <a:latin typeface="Roboto-Regular" charset="-52"/>
                <a:cs typeface="Arial" pitchFamily="34" charset="0"/>
              </a:rPr>
              <a:t>5.0 км</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en-US" altLang="ru-RU" sz="1600" dirty="0" err="1" smtClean="0">
                <a:solidFill>
                  <a:srgbClr val="000000"/>
                </a:solidFill>
                <a:latin typeface="Roboto-Regular" charset="-52"/>
                <a:cs typeface="Arial" pitchFamily="34" charset="0"/>
              </a:rPr>
              <a:t>Hmax</a:t>
            </a:r>
            <a:r>
              <a:rPr lang="en-US" altLang="ru-RU" sz="1600" dirty="0">
                <a:solidFill>
                  <a:srgbClr val="000000"/>
                </a:solidFill>
                <a:latin typeface="Roboto-Regular" charset="-52"/>
                <a:cs typeface="Arial" pitchFamily="34" charset="0"/>
              </a:rPr>
              <a:t> </a:t>
            </a:r>
            <a:r>
              <a:rPr lang="en-US" altLang="ru-RU" sz="1600" dirty="0" smtClean="0">
                <a:solidFill>
                  <a:srgbClr val="000000"/>
                </a:solidFill>
                <a:latin typeface="Roboto-Regular" charset="-52"/>
                <a:cs typeface="Arial" pitchFamily="34" charset="0"/>
              </a:rPr>
              <a:t>– </a:t>
            </a:r>
            <a:r>
              <a:rPr lang="ru-RU" altLang="ru-RU" sz="1600" b="1" dirty="0" smtClean="0">
                <a:solidFill>
                  <a:srgbClr val="000000"/>
                </a:solidFill>
                <a:latin typeface="Roboto-Regular" charset="-52"/>
                <a:cs typeface="Arial" pitchFamily="34" charset="0"/>
              </a:rPr>
              <a:t>700 м</a:t>
            </a:r>
          </a:p>
          <a:p>
            <a:pPr lvl="0" fontAlgn="base">
              <a:spcBef>
                <a:spcPct val="0"/>
              </a:spcBef>
              <a:spcAft>
                <a:spcPct val="0"/>
              </a:spcAft>
            </a:pPr>
            <a:r>
              <a:rPr lang="ru-RU" altLang="ru-RU" sz="1600" dirty="0" smtClean="0">
                <a:solidFill>
                  <a:srgbClr val="000000"/>
                </a:solidFill>
                <a:latin typeface="Roboto-Regular" charset="-52"/>
                <a:cs typeface="Arial" pitchFamily="34" charset="0"/>
              </a:rPr>
              <a:t>Зона обнаружения для 2</a:t>
            </a:r>
            <a:r>
              <a:rPr lang="en-US" altLang="ru-RU" sz="1600" dirty="0" smtClean="0">
                <a:solidFill>
                  <a:srgbClr val="000000"/>
                </a:solidFill>
                <a:latin typeface="Roboto-Regular" charset="-52"/>
                <a:cs typeface="Arial" pitchFamily="34" charset="0"/>
              </a:rPr>
              <a:t>SAT:</a:t>
            </a:r>
            <a:endParaRPr lang="ru-RU" altLang="ru-RU" sz="1600" dirty="0" smtClean="0">
              <a:solidFill>
                <a:srgbClr val="000000"/>
              </a:solidFill>
              <a:latin typeface="Roboto-Regular" charset="-52"/>
              <a:cs typeface="Arial" pitchFamily="34" charset="0"/>
            </a:endParaRP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err="1" smtClean="0">
                <a:solidFill>
                  <a:srgbClr val="000000"/>
                </a:solidFill>
                <a:latin typeface="Roboto-Regular" charset="-52"/>
                <a:cs typeface="Arial" pitchFamily="34" charset="0"/>
              </a:rPr>
              <a:t>Робн</a:t>
            </a:r>
            <a:r>
              <a:rPr lang="ru-RU" altLang="ru-RU" sz="1600" dirty="0" smtClean="0">
                <a:solidFill>
                  <a:srgbClr val="000000"/>
                </a:solidFill>
                <a:latin typeface="Roboto-Regular" charset="-52"/>
                <a:cs typeface="Arial" pitchFamily="34" charset="0"/>
              </a:rPr>
              <a:t> – </a:t>
            </a:r>
            <a:r>
              <a:rPr lang="ru-RU" altLang="ru-RU" sz="1600" b="1" dirty="0" smtClean="0">
                <a:solidFill>
                  <a:srgbClr val="000000"/>
                </a:solidFill>
                <a:latin typeface="Roboto-Regular" charset="-52"/>
                <a:cs typeface="Arial" pitchFamily="34" charset="0"/>
              </a:rPr>
              <a:t>0.9</a:t>
            </a:r>
            <a:endParaRPr lang="en-US" altLang="ru-RU" sz="1600" b="1" dirty="0" smtClean="0">
              <a:solidFill>
                <a:srgbClr val="000000"/>
              </a:solidFill>
              <a:latin typeface="Roboto-Regular" charset="-52"/>
              <a:cs typeface="Arial" pitchFamily="34" charset="0"/>
            </a:endParaRPr>
          </a:p>
          <a:p>
            <a:pPr lvl="0" fontAlgn="base">
              <a:spcBef>
                <a:spcPct val="0"/>
              </a:spcBef>
              <a:spcAft>
                <a:spcPct val="0"/>
              </a:spcAft>
            </a:pPr>
            <a:r>
              <a:rPr lang="en-US" altLang="ru-RU" sz="1600" dirty="0">
                <a:solidFill>
                  <a:srgbClr val="000000"/>
                </a:solidFill>
                <a:latin typeface="Roboto-Regular" charset="-52"/>
                <a:cs typeface="Arial" pitchFamily="34" charset="0"/>
              </a:rPr>
              <a:t>	</a:t>
            </a:r>
            <a:r>
              <a:rPr lang="en-US" altLang="ru-RU" sz="1600" dirty="0" err="1" smtClean="0">
                <a:solidFill>
                  <a:srgbClr val="000000"/>
                </a:solidFill>
                <a:latin typeface="Roboto-Regular" charset="-52"/>
                <a:cs typeface="Arial" pitchFamily="34" charset="0"/>
              </a:rPr>
              <a:t>Rmax</a:t>
            </a:r>
            <a:r>
              <a:rPr lang="en-US" altLang="ru-RU" sz="1600" dirty="0" smtClean="0">
                <a:solidFill>
                  <a:srgbClr val="000000"/>
                </a:solidFill>
                <a:latin typeface="Roboto-Regular" charset="-52"/>
                <a:cs typeface="Arial" pitchFamily="34" charset="0"/>
              </a:rPr>
              <a:t> – </a:t>
            </a:r>
            <a:r>
              <a:rPr lang="ru-RU" altLang="ru-RU" sz="1600" b="1" dirty="0" smtClean="0">
                <a:solidFill>
                  <a:srgbClr val="000000"/>
                </a:solidFill>
                <a:latin typeface="Roboto-Regular" charset="-52"/>
                <a:cs typeface="Arial" pitchFamily="34" charset="0"/>
              </a:rPr>
              <a:t>7</a:t>
            </a:r>
            <a:r>
              <a:rPr lang="en-US" altLang="ru-RU" sz="1600" b="1" dirty="0" smtClean="0">
                <a:solidFill>
                  <a:srgbClr val="000000"/>
                </a:solidFill>
                <a:latin typeface="Roboto-Regular" charset="-52"/>
                <a:cs typeface="Arial" pitchFamily="34" charset="0"/>
              </a:rPr>
              <a:t>.0 </a:t>
            </a:r>
            <a:r>
              <a:rPr lang="ru-RU" altLang="ru-RU" sz="1600" b="1" dirty="0" smtClean="0">
                <a:solidFill>
                  <a:srgbClr val="000000"/>
                </a:solidFill>
                <a:latin typeface="Roboto-Regular" charset="-52"/>
                <a:cs typeface="Arial" pitchFamily="34" charset="0"/>
              </a:rPr>
              <a:t>км</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en-US" altLang="ru-RU" sz="1600" dirty="0" err="1" smtClean="0">
                <a:solidFill>
                  <a:srgbClr val="000000"/>
                </a:solidFill>
                <a:latin typeface="Roboto-Regular" charset="-52"/>
                <a:cs typeface="Arial" pitchFamily="34" charset="0"/>
              </a:rPr>
              <a:t>Hmax</a:t>
            </a:r>
            <a:r>
              <a:rPr lang="en-US" altLang="ru-RU" sz="1600" dirty="0" smtClean="0">
                <a:solidFill>
                  <a:srgbClr val="000000"/>
                </a:solidFill>
                <a:latin typeface="Roboto-Regular" charset="-52"/>
                <a:cs typeface="Arial" pitchFamily="34" charset="0"/>
              </a:rPr>
              <a:t> – </a:t>
            </a:r>
            <a:r>
              <a:rPr lang="en-US" altLang="ru-RU" sz="1600" b="1" dirty="0" smtClean="0">
                <a:solidFill>
                  <a:srgbClr val="000000"/>
                </a:solidFill>
                <a:latin typeface="Roboto-Regular" charset="-52"/>
                <a:cs typeface="Arial" pitchFamily="34" charset="0"/>
              </a:rPr>
              <a:t>900 </a:t>
            </a:r>
            <a:r>
              <a:rPr lang="ru-RU" altLang="ru-RU" sz="1600" b="1" dirty="0" smtClean="0">
                <a:solidFill>
                  <a:srgbClr val="000000"/>
                </a:solidFill>
                <a:latin typeface="Roboto-Regular" charset="-52"/>
                <a:cs typeface="Arial" pitchFamily="34" charset="0"/>
              </a:rPr>
              <a:t>м</a:t>
            </a:r>
            <a:r>
              <a:rPr lang="ru-RU" altLang="ru-RU" sz="1600" dirty="0" smtClean="0">
                <a:solidFill>
                  <a:srgbClr val="000000"/>
                </a:solidFill>
                <a:latin typeface="Roboto-Regular" charset="-52"/>
                <a:cs typeface="Arial" pitchFamily="34" charset="0"/>
              </a:rPr>
              <a:t> </a:t>
            </a:r>
          </a:p>
          <a:p>
            <a:pPr lvl="0" fontAlgn="base">
              <a:spcBef>
                <a:spcPct val="0"/>
              </a:spcBef>
              <a:spcAft>
                <a:spcPct val="0"/>
              </a:spcAft>
            </a:pPr>
            <a:r>
              <a:rPr lang="ru-RU" altLang="ru-RU" sz="1600" dirty="0" smtClean="0">
                <a:solidFill>
                  <a:srgbClr val="000000"/>
                </a:solidFill>
                <a:latin typeface="Roboto-Regular" charset="-52"/>
                <a:cs typeface="Arial" pitchFamily="34" charset="0"/>
              </a:rPr>
              <a:t>Минимальная высота цели – </a:t>
            </a:r>
            <a:r>
              <a:rPr lang="ru-RU" altLang="ru-RU" sz="1600" b="1" dirty="0" smtClean="0">
                <a:solidFill>
                  <a:srgbClr val="000000"/>
                </a:solidFill>
                <a:latin typeface="Roboto-Regular" charset="-52"/>
                <a:cs typeface="Arial" pitchFamily="34" charset="0"/>
              </a:rPr>
              <a:t>10 м</a:t>
            </a:r>
          </a:p>
          <a:p>
            <a:pPr lvl="0" fontAlgn="base">
              <a:spcBef>
                <a:spcPct val="0"/>
              </a:spcBef>
              <a:spcAft>
                <a:spcPct val="0"/>
              </a:spcAft>
            </a:pPr>
            <a:r>
              <a:rPr lang="ru-RU" altLang="ru-RU" sz="1600" dirty="0" smtClean="0">
                <a:solidFill>
                  <a:srgbClr val="000000"/>
                </a:solidFill>
                <a:latin typeface="Roboto-Regular" charset="-52"/>
                <a:cs typeface="Arial" pitchFamily="34" charset="0"/>
              </a:rPr>
              <a:t>Темп обновления информации – </a:t>
            </a:r>
            <a:r>
              <a:rPr lang="ru-RU" altLang="ru-RU" sz="1600" b="1" dirty="0" smtClean="0">
                <a:solidFill>
                  <a:srgbClr val="000000"/>
                </a:solidFill>
                <a:latin typeface="Roboto-Regular" charset="-52"/>
                <a:cs typeface="Arial" pitchFamily="34" charset="0"/>
              </a:rPr>
              <a:t>2,5 с</a:t>
            </a:r>
          </a:p>
          <a:p>
            <a:pPr lvl="0" fontAlgn="base">
              <a:spcBef>
                <a:spcPct val="0"/>
              </a:spcBef>
              <a:spcAft>
                <a:spcPct val="0"/>
              </a:spcAft>
            </a:pPr>
            <a:r>
              <a:rPr lang="ru-RU" altLang="ru-RU" sz="1600" dirty="0" smtClean="0">
                <a:solidFill>
                  <a:srgbClr val="000000"/>
                </a:solidFill>
                <a:latin typeface="Roboto-Regular" charset="-52"/>
                <a:cs typeface="Arial" pitchFamily="34" charset="0"/>
              </a:rPr>
              <a:t>Точность определения координат:</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Дальность – </a:t>
            </a:r>
            <a:r>
              <a:rPr lang="ru-RU" altLang="ru-RU" sz="1600" b="1" dirty="0" smtClean="0">
                <a:solidFill>
                  <a:srgbClr val="000000"/>
                </a:solidFill>
                <a:latin typeface="Roboto-Regular" charset="-52"/>
                <a:cs typeface="Arial" pitchFamily="34" charset="0"/>
              </a:rPr>
              <a:t>5 м</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Азимут – </a:t>
            </a:r>
            <a:r>
              <a:rPr lang="ru-RU" altLang="ru-RU" sz="1600" b="1" dirty="0" smtClean="0">
                <a:solidFill>
                  <a:srgbClr val="000000"/>
                </a:solidFill>
                <a:latin typeface="Roboto-Regular" charset="-52"/>
                <a:cs typeface="Arial" pitchFamily="34" charset="0"/>
              </a:rPr>
              <a:t>0,2 град</a:t>
            </a:r>
            <a:r>
              <a:rPr lang="ru-RU" altLang="ru-RU" sz="1600" dirty="0" smtClean="0">
                <a:solidFill>
                  <a:srgbClr val="000000"/>
                </a:solidFill>
                <a:latin typeface="Roboto-Regular" charset="-52"/>
                <a:cs typeface="Arial" pitchFamily="34" charset="0"/>
              </a:rPr>
              <a:t>.</a:t>
            </a:r>
          </a:p>
          <a:p>
            <a:pPr lvl="0" fontAlgn="base">
              <a:spcBef>
                <a:spcPct val="0"/>
              </a:spcBef>
              <a:spcAft>
                <a:spcPct val="0"/>
              </a:spcAft>
            </a:pPr>
            <a:r>
              <a:rPr lang="ru-RU" altLang="ru-RU" sz="1600" dirty="0">
                <a:solidFill>
                  <a:srgbClr val="000000"/>
                </a:solidFill>
                <a:latin typeface="Roboto-Regular" charset="-52"/>
                <a:cs typeface="Arial" pitchFamily="34" charset="0"/>
              </a:rPr>
              <a:t>	</a:t>
            </a:r>
            <a:r>
              <a:rPr lang="ru-RU" altLang="ru-RU" sz="1600" dirty="0" smtClean="0">
                <a:solidFill>
                  <a:srgbClr val="000000"/>
                </a:solidFill>
                <a:latin typeface="Roboto-Regular" charset="-52"/>
                <a:cs typeface="Arial" pitchFamily="34" charset="0"/>
              </a:rPr>
              <a:t>Угол места – </a:t>
            </a:r>
            <a:r>
              <a:rPr lang="ru-RU" altLang="ru-RU" sz="1600" b="1" dirty="0" smtClean="0">
                <a:solidFill>
                  <a:srgbClr val="000000"/>
                </a:solidFill>
                <a:latin typeface="Roboto-Regular" charset="-52"/>
                <a:cs typeface="Arial" pitchFamily="34" charset="0"/>
              </a:rPr>
              <a:t>0,8 град.</a:t>
            </a:r>
          </a:p>
        </p:txBody>
      </p:sp>
      <p:sp>
        <p:nvSpPr>
          <p:cNvPr id="17" name="Rectangle 2"/>
          <p:cNvSpPr>
            <a:spLocks noChangeArrowheads="1"/>
          </p:cNvSpPr>
          <p:nvPr/>
        </p:nvSpPr>
        <p:spPr bwMode="auto">
          <a:xfrm>
            <a:off x="10388" y="1950694"/>
            <a:ext cx="40628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Roboto-Regular" charset="-52"/>
                <a:ea typeface="Droid Sans Fallback" charset="0"/>
                <a:cs typeface="Calibri" pitchFamily="34" charset="0"/>
              </a:rPr>
              <a:t>Требования к орнитологическим</a:t>
            </a:r>
            <a:r>
              <a:rPr kumimoji="0" lang="ru-RU" altLang="ru-RU" sz="1600" b="1" i="0" u="none" strike="noStrike" cap="none" normalizeH="0" dirty="0" smtClean="0">
                <a:ln>
                  <a:noFill/>
                </a:ln>
                <a:solidFill>
                  <a:srgbClr val="000000"/>
                </a:solidFill>
                <a:effectLst/>
                <a:latin typeface="Roboto-Regular" charset="-52"/>
                <a:ea typeface="Droid Sans Fallback" charset="0"/>
                <a:cs typeface="Calibri" pitchFamily="34" charset="0"/>
              </a:rPr>
              <a:t> РЛС</a:t>
            </a:r>
            <a:r>
              <a:rPr kumimoji="0" lang="en-US" altLang="ru-RU" sz="1600" b="1" i="0" u="none" strike="noStrike" cap="none" normalizeH="0" baseline="0" dirty="0" smtClean="0">
                <a:ln>
                  <a:noFill/>
                </a:ln>
                <a:solidFill>
                  <a:srgbClr val="000000"/>
                </a:solidFill>
                <a:effectLst/>
                <a:latin typeface="Roboto-Regular" charset="-52"/>
                <a:ea typeface="Droid Sans Fallback" charset="0"/>
                <a:cs typeface="Calibri" pitchFamily="34" charset="0"/>
              </a:rPr>
              <a:t>:</a:t>
            </a:r>
            <a:endParaRPr kumimoji="0" lang="ru-RU" altLang="ru-RU" sz="1600" b="1" i="0" u="none" strike="noStrike" cap="none" normalizeH="0" baseline="0" dirty="0" smtClean="0">
              <a:ln>
                <a:noFill/>
              </a:ln>
              <a:solidFill>
                <a:srgbClr val="000000"/>
              </a:solidFill>
              <a:effectLst/>
              <a:latin typeface="Roboto-Regular" charset="-52"/>
              <a:ea typeface="Droid Sans Fallback" charset="0"/>
              <a:cs typeface="Calibri" pitchFamily="34" charset="0"/>
            </a:endParaRPr>
          </a:p>
        </p:txBody>
      </p:sp>
      <p:sp>
        <p:nvSpPr>
          <p:cNvPr id="13" name="Овал 12"/>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12</a:t>
            </a:r>
            <a:endParaRPr lang="ru-RU" sz="1200" b="1" dirty="0">
              <a:solidFill>
                <a:srgbClr val="1B5985"/>
              </a:solidFill>
            </a:endParaRPr>
          </a:p>
        </p:txBody>
      </p:sp>
    </p:spTree>
    <p:extLst>
      <p:ext uri="{BB962C8B-B14F-4D97-AF65-F5344CB8AC3E}">
        <p14:creationId xmlns:p14="http://schemas.microsoft.com/office/powerpoint/2010/main" val="14580037"/>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943661"/>
            <a:ext cx="8878824" cy="5769864"/>
          </a:xfrm>
        </p:spPr>
        <p:txBody>
          <a:bodyPr>
            <a:normAutofit/>
          </a:bodyPr>
          <a:lstStyle/>
          <a:p>
            <a:pPr marL="0" indent="0">
              <a:buNone/>
            </a:pPr>
            <a:r>
              <a:rPr lang="ru-RU" sz="2400" dirty="0" smtClean="0">
                <a:solidFill>
                  <a:srgbClr val="27386D"/>
                </a:solidFill>
              </a:rPr>
              <a:t>Так, </a:t>
            </a:r>
            <a:r>
              <a:rPr lang="ru-RU" sz="2400" dirty="0">
                <a:solidFill>
                  <a:srgbClr val="27386D"/>
                </a:solidFill>
              </a:rPr>
              <a:t>в ходе разработки РЛС комплекса РОСК-1 специалистами ПАО «НПО «Алмаз» была решена одна из важнейших проблем при работе с малоразмерными малоскоростными объектами: </a:t>
            </a:r>
            <a:r>
              <a:rPr lang="ru-RU" sz="2400" dirty="0" smtClean="0">
                <a:solidFill>
                  <a:srgbClr val="27386D"/>
                </a:solidFill>
              </a:rPr>
              <a:t>задача </a:t>
            </a:r>
            <a:r>
              <a:rPr lang="ru-RU" sz="2400" dirty="0">
                <a:solidFill>
                  <a:srgbClr val="27386D"/>
                </a:solidFill>
              </a:rPr>
              <a:t>автоматической классификации типов целей по данным РЛС. </a:t>
            </a:r>
            <a:r>
              <a:rPr lang="ru-RU" sz="2400" dirty="0" smtClean="0">
                <a:solidFill>
                  <a:srgbClr val="27386D"/>
                </a:solidFill>
              </a:rPr>
              <a:t>На следующем слайде представлено сравнение основных характеристик комплекса РОСК-1 с требованиями, предъявляемых </a:t>
            </a:r>
            <a:r>
              <a:rPr lang="en-US" sz="2400" dirty="0" smtClean="0">
                <a:solidFill>
                  <a:srgbClr val="27386D"/>
                </a:solidFill>
              </a:rPr>
              <a:t>FAA </a:t>
            </a:r>
            <a:r>
              <a:rPr lang="ru-RU" sz="2400" dirty="0">
                <a:solidFill>
                  <a:srgbClr val="27386D"/>
                </a:solidFill>
              </a:rPr>
              <a:t>к орнитологическим РЛС. В качестве типовой используется так называемая стандартная орнитологическая цель (</a:t>
            </a:r>
            <a:r>
              <a:rPr lang="ru-RU" altLang="ru-RU" sz="2400" dirty="0">
                <a:solidFill>
                  <a:srgbClr val="27386D"/>
                </a:solidFill>
              </a:rPr>
              <a:t>SAT – </a:t>
            </a:r>
            <a:r>
              <a:rPr lang="ru-RU" altLang="ru-RU" sz="2400" dirty="0" err="1">
                <a:solidFill>
                  <a:srgbClr val="27386D"/>
                </a:solidFill>
              </a:rPr>
              <a:t>standart</a:t>
            </a:r>
            <a:r>
              <a:rPr lang="ru-RU" altLang="ru-RU" sz="2400" dirty="0">
                <a:solidFill>
                  <a:srgbClr val="27386D"/>
                </a:solidFill>
              </a:rPr>
              <a:t> </a:t>
            </a:r>
            <a:r>
              <a:rPr lang="ru-RU" altLang="ru-RU" sz="2400" dirty="0" err="1">
                <a:solidFill>
                  <a:srgbClr val="27386D"/>
                </a:solidFill>
              </a:rPr>
              <a:t>avian</a:t>
            </a:r>
            <a:r>
              <a:rPr lang="ru-RU" altLang="ru-RU" sz="2400" dirty="0">
                <a:solidFill>
                  <a:srgbClr val="27386D"/>
                </a:solidFill>
              </a:rPr>
              <a:t> </a:t>
            </a:r>
            <a:r>
              <a:rPr lang="ru-RU" altLang="ru-RU" sz="2400" dirty="0" err="1">
                <a:solidFill>
                  <a:srgbClr val="27386D"/>
                </a:solidFill>
              </a:rPr>
              <a:t>target</a:t>
            </a:r>
            <a:r>
              <a:rPr lang="ru-RU" sz="2400" dirty="0" smtClean="0">
                <a:solidFill>
                  <a:srgbClr val="27386D"/>
                </a:solidFill>
              </a:rPr>
              <a:t>), </a:t>
            </a:r>
            <a:r>
              <a:rPr lang="ru-RU" sz="2400" dirty="0">
                <a:solidFill>
                  <a:srgbClr val="27386D"/>
                </a:solidFill>
              </a:rPr>
              <a:t>соответствующая </a:t>
            </a:r>
            <a:r>
              <a:rPr lang="ru-RU" sz="2400" dirty="0" smtClean="0">
                <a:solidFill>
                  <a:srgbClr val="27386D"/>
                </a:solidFill>
              </a:rPr>
              <a:t>средней вороне весом 0,5 кг. </a:t>
            </a:r>
          </a:p>
          <a:p>
            <a:pPr marL="0" indent="0">
              <a:buNone/>
            </a:pPr>
            <a:r>
              <a:rPr lang="ru-RU" sz="2400" dirty="0" smtClean="0">
                <a:solidFill>
                  <a:srgbClr val="27386D"/>
                </a:solidFill>
              </a:rPr>
              <a:t>Параметры обнаружения комплекса РОСК-1 полностью соответствуют предъявляемым требованиям к орнитологическим локаторам, а по ряду показателей двукратно их превосходят.</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12</a:t>
            </a:r>
            <a:endParaRPr lang="ru-RU" sz="1200" b="1" dirty="0">
              <a:solidFill>
                <a:srgbClr val="1B5985"/>
              </a:solidFill>
            </a:endParaRPr>
          </a:p>
        </p:txBody>
      </p:sp>
    </p:spTree>
    <p:extLst>
      <p:ext uri="{BB962C8B-B14F-4D97-AF65-F5344CB8AC3E}">
        <p14:creationId xmlns:p14="http://schemas.microsoft.com/office/powerpoint/2010/main" val="1270535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sp>
        <p:nvSpPr>
          <p:cNvPr id="44" name="Прямоугольник 43"/>
          <p:cNvSpPr/>
          <p:nvPr/>
        </p:nvSpPr>
        <p:spPr>
          <a:xfrm>
            <a:off x="814812" y="207018"/>
            <a:ext cx="7579083" cy="615553"/>
          </a:xfrm>
          <a:prstGeom prst="rect">
            <a:avLst/>
          </a:prstGeom>
        </p:spPr>
        <p:txBody>
          <a:bodyPr wrap="square">
            <a:spAutoFit/>
          </a:bodyPr>
          <a:lstStyle/>
          <a:p>
            <a:pPr marL="180975" lvl="1" algn="ctr" fontAlgn="base">
              <a:spcBef>
                <a:spcPct val="0"/>
              </a:spcBef>
              <a:spcAft>
                <a:spcPct val="0"/>
              </a:spcAft>
            </a:pPr>
            <a:r>
              <a:rPr lang="ru-RU" sz="2000" u="sng" dirty="0" smtClean="0">
                <a:solidFill>
                  <a:srgbClr val="27386D"/>
                </a:solidFill>
                <a:latin typeface="Tahoma" pitchFamily="34" charset="0"/>
              </a:rPr>
              <a:t>Примеры работы комплекса в аэропорту г. Псков </a:t>
            </a:r>
          </a:p>
          <a:p>
            <a:pPr marL="180975" lvl="1" algn="ctr" fontAlgn="base">
              <a:spcBef>
                <a:spcPct val="0"/>
              </a:spcBef>
              <a:spcAft>
                <a:spcPct val="0"/>
              </a:spcAft>
            </a:pPr>
            <a:r>
              <a:rPr lang="ru-RU" sz="1400" dirty="0" smtClean="0">
                <a:solidFill>
                  <a:srgbClr val="27386D"/>
                </a:solidFill>
                <a:latin typeface="Tahoma" pitchFamily="34" charset="0"/>
              </a:rPr>
              <a:t>ноябрь 2019</a:t>
            </a:r>
            <a:endParaRPr lang="ru-RU" sz="1400" dirty="0">
              <a:solidFill>
                <a:srgbClr val="27386D"/>
              </a:solidFill>
              <a:latin typeface="Tahoma" pitchFamily="34" charset="0"/>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pic>
        <p:nvPicPr>
          <p:cNvPr id="14" name="Изображение6"/>
          <p:cNvPicPr/>
          <p:nvPr/>
        </p:nvPicPr>
        <p:blipFill rotWithShape="1">
          <a:blip r:embed="rId4"/>
          <a:srcRect l="31152" t="16339" r="18264" b="27440"/>
          <a:stretch/>
        </p:blipFill>
        <p:spPr bwMode="auto">
          <a:xfrm>
            <a:off x="179614" y="886584"/>
            <a:ext cx="4104638" cy="2795605"/>
          </a:xfrm>
          <a:prstGeom prst="rect">
            <a:avLst/>
          </a:prstGeom>
        </p:spPr>
      </p:pic>
      <p:sp>
        <p:nvSpPr>
          <p:cNvPr id="15" name="TextBox 14"/>
          <p:cNvSpPr txBox="1"/>
          <p:nvPr/>
        </p:nvSpPr>
        <p:spPr>
          <a:xfrm>
            <a:off x="179614" y="3633205"/>
            <a:ext cx="4104638" cy="461665"/>
          </a:xfrm>
          <a:prstGeom prst="rect">
            <a:avLst/>
          </a:prstGeom>
          <a:noFill/>
        </p:spPr>
        <p:txBody>
          <a:bodyPr wrap="square" rtlCol="0">
            <a:spAutoFit/>
          </a:bodyPr>
          <a:lstStyle/>
          <a:p>
            <a:pPr algn="ctr"/>
            <a:r>
              <a:rPr lang="ru-RU" sz="1200" dirty="0" smtClean="0"/>
              <a:t>Обнаружение и распознавание</a:t>
            </a:r>
          </a:p>
          <a:p>
            <a:pPr algn="ctr"/>
            <a:r>
              <a:rPr lang="ru-RU" sz="1200" dirty="0" smtClean="0"/>
              <a:t>БПЛА </a:t>
            </a:r>
            <a:r>
              <a:rPr lang="en-US" sz="1200" dirty="0" smtClean="0"/>
              <a:t>DJI Phantom </a:t>
            </a:r>
            <a:r>
              <a:rPr lang="ru-RU" sz="1200" dirty="0" smtClean="0"/>
              <a:t>на удалении 4,5 км</a:t>
            </a:r>
            <a:endParaRPr lang="ru-RU" sz="1200" dirty="0"/>
          </a:p>
        </p:txBody>
      </p:sp>
      <p:pic>
        <p:nvPicPr>
          <p:cNvPr id="16" name="Изображение2"/>
          <p:cNvPicPr/>
          <p:nvPr/>
        </p:nvPicPr>
        <p:blipFill rotWithShape="1">
          <a:blip r:embed="rId5"/>
          <a:srcRect l="1" r="80" b="8932"/>
          <a:stretch/>
        </p:blipFill>
        <p:spPr bwMode="auto">
          <a:xfrm>
            <a:off x="4431673" y="881748"/>
            <a:ext cx="4562698" cy="2800441"/>
          </a:xfrm>
          <a:prstGeom prst="rect">
            <a:avLst/>
          </a:prstGeom>
        </p:spPr>
      </p:pic>
      <p:sp>
        <p:nvSpPr>
          <p:cNvPr id="17" name="TextBox 16"/>
          <p:cNvSpPr txBox="1"/>
          <p:nvPr/>
        </p:nvSpPr>
        <p:spPr>
          <a:xfrm>
            <a:off x="4431673" y="3633205"/>
            <a:ext cx="4562698" cy="461665"/>
          </a:xfrm>
          <a:prstGeom prst="rect">
            <a:avLst/>
          </a:prstGeom>
          <a:noFill/>
        </p:spPr>
        <p:txBody>
          <a:bodyPr wrap="square" rtlCol="0">
            <a:spAutoFit/>
          </a:bodyPr>
          <a:lstStyle/>
          <a:p>
            <a:pPr algn="ctr"/>
            <a:r>
              <a:rPr lang="ru-RU" sz="1200" dirty="0" smtClean="0"/>
              <a:t>Наблюдение трасс птиц, </a:t>
            </a:r>
          </a:p>
          <a:p>
            <a:pPr algn="ctr"/>
            <a:r>
              <a:rPr lang="ru-RU" sz="1200" dirty="0" smtClean="0"/>
              <a:t>пересекающих ВПП и зону взлета/посадки</a:t>
            </a:r>
            <a:endParaRPr lang="ru-RU" sz="1200" dirty="0"/>
          </a:p>
        </p:txBody>
      </p:sp>
      <p:pic>
        <p:nvPicPr>
          <p:cNvPr id="18" name="Изображение1"/>
          <p:cNvPicPr/>
          <p:nvPr/>
        </p:nvPicPr>
        <p:blipFill rotWithShape="1">
          <a:blip r:embed="rId6"/>
          <a:srcRect l="52" t="18930" r="42513"/>
          <a:stretch/>
        </p:blipFill>
        <p:spPr bwMode="auto">
          <a:xfrm>
            <a:off x="2231933" y="4218423"/>
            <a:ext cx="4151452" cy="2305164"/>
          </a:xfrm>
          <a:prstGeom prst="rect">
            <a:avLst/>
          </a:prstGeom>
        </p:spPr>
      </p:pic>
      <p:sp>
        <p:nvSpPr>
          <p:cNvPr id="21" name="TextBox 20"/>
          <p:cNvSpPr txBox="1"/>
          <p:nvPr/>
        </p:nvSpPr>
        <p:spPr>
          <a:xfrm>
            <a:off x="2535562" y="6501200"/>
            <a:ext cx="3792221" cy="276999"/>
          </a:xfrm>
          <a:prstGeom prst="rect">
            <a:avLst/>
          </a:prstGeom>
          <a:noFill/>
        </p:spPr>
        <p:txBody>
          <a:bodyPr wrap="square" rtlCol="0">
            <a:spAutoFit/>
          </a:bodyPr>
          <a:lstStyle/>
          <a:p>
            <a:pPr algn="ctr"/>
            <a:r>
              <a:rPr lang="ru-RU" sz="1200" dirty="0" smtClean="0"/>
              <a:t>Пример наблюдения трасс птиц, в районе р. Великая</a:t>
            </a:r>
            <a:endParaRPr lang="ru-RU" sz="1200" dirty="0"/>
          </a:p>
        </p:txBody>
      </p:sp>
      <p:sp>
        <p:nvSpPr>
          <p:cNvPr id="11" name="Овал 10"/>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13</a:t>
            </a:r>
            <a:endParaRPr lang="ru-RU" sz="1200" b="1" dirty="0">
              <a:solidFill>
                <a:srgbClr val="1B5985"/>
              </a:solidFill>
            </a:endParaRPr>
          </a:p>
        </p:txBody>
      </p:sp>
    </p:spTree>
    <p:extLst>
      <p:ext uri="{BB962C8B-B14F-4D97-AF65-F5344CB8AC3E}">
        <p14:creationId xmlns:p14="http://schemas.microsoft.com/office/powerpoint/2010/main" val="1488584222"/>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1338681"/>
            <a:ext cx="8878824" cy="3705509"/>
          </a:xfrm>
        </p:spPr>
        <p:txBody>
          <a:bodyPr>
            <a:normAutofit/>
          </a:bodyPr>
          <a:lstStyle/>
          <a:p>
            <a:pPr marL="0" indent="0">
              <a:buNone/>
            </a:pPr>
            <a:r>
              <a:rPr lang="ru-RU" sz="2400" dirty="0" smtClean="0">
                <a:solidFill>
                  <a:srgbClr val="27386D"/>
                </a:solidFill>
              </a:rPr>
              <a:t>В ноябре 2019 г. на территории а/п г. Псков была проведена натурная апробация работы комплекса в условиях аэропорта, подтвердившая основные характеристики комплекса в том числе по обеспечению орнитологического мониторинга в районе аэропорта, что подтверждено протоколом проверок.</a:t>
            </a: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13</a:t>
            </a:r>
            <a:endParaRPr lang="ru-RU" sz="1200" b="1" dirty="0">
              <a:solidFill>
                <a:srgbClr val="1B5985"/>
              </a:solidFill>
            </a:endParaRPr>
          </a:p>
        </p:txBody>
      </p:sp>
    </p:spTree>
    <p:extLst>
      <p:ext uri="{BB962C8B-B14F-4D97-AF65-F5344CB8AC3E}">
        <p14:creationId xmlns:p14="http://schemas.microsoft.com/office/powerpoint/2010/main" val="2922150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3" descr="D:\E\maket\Разное\2019\Презентации\Image\DSC_8437.png"/>
          <p:cNvPicPr>
            <a:picLocks noChangeAspect="1" noChangeArrowheads="1"/>
          </p:cNvPicPr>
          <p:nvPr/>
        </p:nvPicPr>
        <p:blipFill>
          <a:blip r:embed="rId2"/>
          <a:srcRect l="-308" t="72147" r="308" b="10977"/>
          <a:stretch>
            <a:fillRect/>
          </a:stretch>
        </p:blipFill>
        <p:spPr bwMode="auto">
          <a:xfrm>
            <a:off x="-19050" y="0"/>
            <a:ext cx="9163050" cy="814388"/>
          </a:xfrm>
          <a:prstGeom prst="rect">
            <a:avLst/>
          </a:prstGeom>
          <a:noFill/>
          <a:ln w="9525">
            <a:noFill/>
            <a:miter lim="800000"/>
            <a:headEnd/>
            <a:tailEnd/>
          </a:ln>
        </p:spPr>
      </p:pic>
      <p:sp>
        <p:nvSpPr>
          <p:cNvPr id="30722" name="Прямоугольник 32"/>
          <p:cNvSpPr>
            <a:spLocks noChangeArrowheads="1"/>
          </p:cNvSpPr>
          <p:nvPr/>
        </p:nvSpPr>
        <p:spPr bwMode="auto">
          <a:xfrm>
            <a:off x="638175" y="106363"/>
            <a:ext cx="7755720" cy="646112"/>
          </a:xfrm>
          <a:prstGeom prst="rect">
            <a:avLst/>
          </a:prstGeom>
          <a:noFill/>
          <a:ln w="9525">
            <a:noFill/>
            <a:miter lim="800000"/>
            <a:headEnd/>
            <a:tailEnd/>
          </a:ln>
        </p:spPr>
        <p:txBody>
          <a:bodyPr wrap="square">
            <a:spAutoFit/>
          </a:bodyPr>
          <a:lstStyle/>
          <a:p>
            <a:pPr marL="180975" lvl="1" algn="ctr">
              <a:lnSpc>
                <a:spcPct val="150000"/>
              </a:lnSpc>
            </a:pPr>
            <a:r>
              <a:rPr lang="ru-RU" sz="2400" u="sng" dirty="0">
                <a:solidFill>
                  <a:srgbClr val="27386D"/>
                </a:solidFill>
                <a:latin typeface="Tahoma" pitchFamily="34" charset="0"/>
              </a:rPr>
              <a:t>Пример наблюдения орнитологической обстановки</a:t>
            </a:r>
          </a:p>
        </p:txBody>
      </p:sp>
      <p:pic>
        <p:nvPicPr>
          <p:cNvPr id="30723" name="Рисунок 52"/>
          <p:cNvPicPr>
            <a:picLocks noChangeAspect="1"/>
          </p:cNvPicPr>
          <p:nvPr/>
        </p:nvPicPr>
        <p:blipFill>
          <a:blip r:embed="rId3"/>
          <a:srcRect/>
          <a:stretch>
            <a:fillRect/>
          </a:stretch>
        </p:blipFill>
        <p:spPr bwMode="auto">
          <a:xfrm>
            <a:off x="106363" y="106363"/>
            <a:ext cx="835025" cy="708025"/>
          </a:xfrm>
          <a:prstGeom prst="rect">
            <a:avLst/>
          </a:prstGeom>
          <a:noFill/>
          <a:ln w="9525">
            <a:noFill/>
            <a:miter lim="800000"/>
            <a:headEnd/>
            <a:tailEnd/>
          </a:ln>
        </p:spPr>
      </p:pic>
      <p:pic>
        <p:nvPicPr>
          <p:cNvPr id="30724" name="Рисунок 2"/>
          <p:cNvPicPr>
            <a:picLocks noChangeAspect="1" noChangeArrowheads="1"/>
          </p:cNvPicPr>
          <p:nvPr/>
        </p:nvPicPr>
        <p:blipFill>
          <a:blip r:embed="rId4"/>
          <a:srcRect b="4520"/>
          <a:stretch>
            <a:fillRect/>
          </a:stretch>
        </p:blipFill>
        <p:spPr bwMode="auto">
          <a:xfrm>
            <a:off x="269875" y="984250"/>
            <a:ext cx="8550275" cy="4584700"/>
          </a:xfrm>
          <a:prstGeom prst="rect">
            <a:avLst/>
          </a:prstGeom>
          <a:noFill/>
          <a:ln w="9525">
            <a:noFill/>
            <a:miter lim="800000"/>
            <a:headEnd/>
            <a:tailEnd/>
          </a:ln>
        </p:spPr>
      </p:pic>
      <p:sp>
        <p:nvSpPr>
          <p:cNvPr id="44" name="TextBox 43"/>
          <p:cNvSpPr txBox="1"/>
          <p:nvPr/>
        </p:nvSpPr>
        <p:spPr>
          <a:xfrm>
            <a:off x="638166" y="5652042"/>
            <a:ext cx="7775004" cy="523220"/>
          </a:xfrm>
          <a:prstGeom prst="rect">
            <a:avLst/>
          </a:prstGeom>
          <a:noFill/>
        </p:spPr>
        <p:txBody>
          <a:bodyPr>
            <a:spAutoFit/>
            <a:sp3d>
              <a:bevelB w="38100" h="38100"/>
            </a:sp3d>
          </a:bodyPr>
          <a:lstStyle/>
          <a:p>
            <a:pPr algn="ctr" fontAlgn="auto">
              <a:spcBef>
                <a:spcPts val="0"/>
              </a:spcBef>
              <a:spcAft>
                <a:spcPts val="0"/>
              </a:spcAft>
              <a:defRPr/>
            </a:pPr>
            <a:r>
              <a:rPr lang="ru-RU" sz="1400" i="1" dirty="0">
                <a:latin typeface="+mn-lt"/>
                <a:cs typeface="+mn-cs"/>
              </a:rPr>
              <a:t>Пример орнитологической обстановки с обнаружением 68 трасс птиц в радиусе 6км </a:t>
            </a:r>
            <a:br>
              <a:rPr lang="ru-RU" sz="1400" i="1" dirty="0">
                <a:latin typeface="+mn-lt"/>
                <a:cs typeface="+mn-cs"/>
              </a:rPr>
            </a:br>
            <a:r>
              <a:rPr lang="ru-RU" sz="1400" i="1" dirty="0">
                <a:latin typeface="+mn-lt"/>
                <a:cs typeface="+mn-cs"/>
              </a:rPr>
              <a:t>(около </a:t>
            </a:r>
            <a:r>
              <a:rPr lang="ru-RU" sz="1400" i="1" dirty="0" err="1">
                <a:latin typeface="+mn-lt"/>
                <a:cs typeface="+mn-cs"/>
              </a:rPr>
              <a:t>н.п</a:t>
            </a:r>
            <a:r>
              <a:rPr lang="ru-RU" sz="1400" i="1" dirty="0">
                <a:latin typeface="+mn-lt"/>
                <a:cs typeface="+mn-cs"/>
              </a:rPr>
              <a:t>. Бологое, апрель 2019 г.)</a:t>
            </a:r>
            <a:endParaRPr lang="ru-RU" sz="1400" b="1" dirty="0">
              <a:solidFill>
                <a:srgbClr val="284799"/>
              </a:solidFill>
              <a:latin typeface="+mn-lt"/>
              <a:cs typeface="+mn-cs"/>
            </a:endParaRPr>
          </a:p>
        </p:txBody>
      </p:sp>
      <p:sp>
        <p:nvSpPr>
          <p:cNvPr id="7" name="Овал 6"/>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14</a:t>
            </a:r>
            <a:endParaRPr lang="ru-RU" sz="1200" b="1" dirty="0">
              <a:solidFill>
                <a:srgbClr val="1B5985"/>
              </a:solidFill>
            </a:endParaRPr>
          </a:p>
        </p:txBody>
      </p:sp>
    </p:spTree>
    <p:extLst>
      <p:ext uri="{BB962C8B-B14F-4D97-AF65-F5344CB8AC3E}">
        <p14:creationId xmlns:p14="http://schemas.microsoft.com/office/powerpoint/2010/main" val="1786087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102413"/>
            <a:ext cx="8878824" cy="6611112"/>
          </a:xfrm>
        </p:spPr>
        <p:txBody>
          <a:bodyPr>
            <a:normAutofit/>
          </a:bodyPr>
          <a:lstStyle/>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endParaRPr lang="ru-RU" sz="2400" dirty="0" smtClean="0">
              <a:solidFill>
                <a:srgbClr val="27386D"/>
              </a:solidFill>
            </a:endParaRPr>
          </a:p>
          <a:p>
            <a:pPr marL="0" indent="0">
              <a:buNone/>
            </a:pPr>
            <a:r>
              <a:rPr lang="ru-RU" sz="2400" dirty="0" smtClean="0">
                <a:solidFill>
                  <a:srgbClr val="27386D"/>
                </a:solidFill>
              </a:rPr>
              <a:t>Это и наблюдение перелетных птиц</a:t>
            </a:r>
            <a:endParaRPr lang="ru-RU" sz="2400" dirty="0">
              <a:solidFill>
                <a:srgbClr val="27386D"/>
              </a:solidFill>
            </a:endParaRPr>
          </a:p>
          <a:p>
            <a:pPr marL="0" indent="0">
              <a:buNone/>
            </a:pPr>
            <a:r>
              <a:rPr lang="ru-RU" sz="1600" i="1" u="sng" dirty="0" smtClean="0">
                <a:solidFill>
                  <a:srgbClr val="27386D"/>
                </a:solidFill>
              </a:rPr>
              <a:t>(68 трасс в радиусе 6км), </a:t>
            </a:r>
            <a:endParaRPr lang="ru-RU" sz="1600" i="1" u="sng" dirty="0">
              <a:solidFill>
                <a:srgbClr val="27386D"/>
              </a:solidFill>
            </a:endParaRPr>
          </a:p>
          <a:p>
            <a:pPr marL="0" indent="0">
              <a:buNone/>
            </a:pPr>
            <a:r>
              <a:rPr lang="ru-RU" sz="1600" i="1" u="sng" dirty="0" smtClean="0">
                <a:solidFill>
                  <a:srgbClr val="27386D"/>
                </a:solidFill>
              </a:rPr>
              <a:t>эксперимент проводился в районе </a:t>
            </a:r>
            <a:r>
              <a:rPr lang="ru-RU" sz="1600" i="1" u="sng" dirty="0" err="1" smtClean="0">
                <a:solidFill>
                  <a:srgbClr val="27386D"/>
                </a:solidFill>
              </a:rPr>
              <a:t>н.п</a:t>
            </a:r>
            <a:r>
              <a:rPr lang="ru-RU" sz="1600" i="1" u="sng" dirty="0" smtClean="0">
                <a:solidFill>
                  <a:srgbClr val="27386D"/>
                </a:solidFill>
              </a:rPr>
              <a:t>. Бологое в апреле 2019 г.</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14</a:t>
            </a:r>
            <a:endParaRPr lang="ru-RU" sz="1200" b="1" dirty="0">
              <a:solidFill>
                <a:srgbClr val="1B5985"/>
              </a:solidFill>
            </a:endParaRPr>
          </a:p>
        </p:txBody>
      </p:sp>
    </p:spTree>
    <p:extLst>
      <p:ext uri="{BB962C8B-B14F-4D97-AF65-F5344CB8AC3E}">
        <p14:creationId xmlns:p14="http://schemas.microsoft.com/office/powerpoint/2010/main" val="4131818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3" descr="D:\E\maket\Разное\2019\Презентации\Image\DSC_8437.png"/>
          <p:cNvPicPr>
            <a:picLocks noChangeAspect="1" noChangeArrowheads="1"/>
          </p:cNvPicPr>
          <p:nvPr/>
        </p:nvPicPr>
        <p:blipFill>
          <a:blip r:embed="rId2"/>
          <a:srcRect l="-308" t="72147" r="308" b="10977"/>
          <a:stretch>
            <a:fillRect/>
          </a:stretch>
        </p:blipFill>
        <p:spPr bwMode="auto">
          <a:xfrm>
            <a:off x="-19050" y="0"/>
            <a:ext cx="9163050" cy="814388"/>
          </a:xfrm>
          <a:prstGeom prst="rect">
            <a:avLst/>
          </a:prstGeom>
          <a:noFill/>
          <a:ln w="9525">
            <a:noFill/>
            <a:miter lim="800000"/>
            <a:headEnd/>
            <a:tailEnd/>
          </a:ln>
        </p:spPr>
      </p:pic>
      <p:sp>
        <p:nvSpPr>
          <p:cNvPr id="31746" name="Прямоугольник 32"/>
          <p:cNvSpPr>
            <a:spLocks noChangeArrowheads="1"/>
          </p:cNvSpPr>
          <p:nvPr/>
        </p:nvSpPr>
        <p:spPr bwMode="auto">
          <a:xfrm>
            <a:off x="638175" y="106363"/>
            <a:ext cx="8142288" cy="639762"/>
          </a:xfrm>
          <a:prstGeom prst="rect">
            <a:avLst/>
          </a:prstGeom>
          <a:noFill/>
          <a:ln w="9525">
            <a:noFill/>
            <a:miter lim="800000"/>
            <a:headEnd/>
            <a:tailEnd/>
          </a:ln>
        </p:spPr>
        <p:txBody>
          <a:bodyPr>
            <a:spAutoFit/>
          </a:bodyPr>
          <a:lstStyle/>
          <a:p>
            <a:pPr marL="180975" lvl="1" algn="ctr">
              <a:lnSpc>
                <a:spcPct val="150000"/>
              </a:lnSpc>
            </a:pPr>
            <a:r>
              <a:rPr lang="ru-RU" sz="2400" u="sng" dirty="0">
                <a:solidFill>
                  <a:srgbClr val="27386D"/>
                </a:solidFill>
                <a:latin typeface="Tahoma" pitchFamily="34" charset="0"/>
              </a:rPr>
              <a:t>Пример наблюдения стай птиц</a:t>
            </a:r>
          </a:p>
        </p:txBody>
      </p:sp>
      <p:pic>
        <p:nvPicPr>
          <p:cNvPr id="31747" name="Рисунок 52"/>
          <p:cNvPicPr>
            <a:picLocks noChangeAspect="1"/>
          </p:cNvPicPr>
          <p:nvPr/>
        </p:nvPicPr>
        <p:blipFill>
          <a:blip r:embed="rId3"/>
          <a:srcRect/>
          <a:stretch>
            <a:fillRect/>
          </a:stretch>
        </p:blipFill>
        <p:spPr bwMode="auto">
          <a:xfrm>
            <a:off x="106363" y="106363"/>
            <a:ext cx="835025" cy="708025"/>
          </a:xfrm>
          <a:prstGeom prst="rect">
            <a:avLst/>
          </a:prstGeom>
          <a:noFill/>
          <a:ln w="9525">
            <a:noFill/>
            <a:miter lim="800000"/>
            <a:headEnd/>
            <a:tailEnd/>
          </a:ln>
        </p:spPr>
      </p:pic>
      <p:pic>
        <p:nvPicPr>
          <p:cNvPr id="31748" name="Рисунок 5"/>
          <p:cNvPicPr>
            <a:picLocks noChangeAspect="1" noChangeArrowheads="1"/>
          </p:cNvPicPr>
          <p:nvPr/>
        </p:nvPicPr>
        <p:blipFill>
          <a:blip r:embed="rId4"/>
          <a:srcRect r="15353" b="9685"/>
          <a:stretch>
            <a:fillRect/>
          </a:stretch>
        </p:blipFill>
        <p:spPr bwMode="auto">
          <a:xfrm>
            <a:off x="287338" y="1139825"/>
            <a:ext cx="8659812" cy="5197475"/>
          </a:xfrm>
          <a:prstGeom prst="rect">
            <a:avLst/>
          </a:prstGeom>
          <a:noFill/>
          <a:ln w="9525">
            <a:noFill/>
            <a:miter lim="800000"/>
            <a:headEnd/>
            <a:tailEnd/>
          </a:ln>
        </p:spPr>
      </p:pic>
      <p:pic>
        <p:nvPicPr>
          <p:cNvPr id="7" name="Picture 3" descr="D:\Метеолокация\Доклады\СКК Декабрь2017\ScreensAll\Screenshot from 2017-11-27 12-15-31.png"/>
          <p:cNvPicPr>
            <a:picLocks noChangeAspect="1" noChangeArrowheads="1"/>
          </p:cNvPicPr>
          <p:nvPr/>
        </p:nvPicPr>
        <p:blipFill rotWithShape="1">
          <a:blip r:embed="rId5">
            <a:extLst>
              <a:ext uri="{28A0092B-C50C-407E-A947-70E740481C1C}">
                <a14:useLocalDpi xmlns:a14="http://schemas.microsoft.com/office/drawing/2010/main" val="0"/>
              </a:ext>
            </a:extLst>
          </a:blip>
          <a:srcRect l="8065" t="38399" r="17836" b="21506"/>
          <a:stretch/>
        </p:blipFill>
        <p:spPr bwMode="auto">
          <a:xfrm>
            <a:off x="106362" y="4580626"/>
            <a:ext cx="5675187" cy="208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вал 7"/>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25</a:t>
            </a:r>
            <a:endParaRPr lang="ru-RU" sz="1200" b="1" dirty="0">
              <a:solidFill>
                <a:srgbClr val="1B5985"/>
              </a:solidFill>
            </a:endParaRPr>
          </a:p>
        </p:txBody>
      </p:sp>
    </p:spTree>
    <p:extLst>
      <p:ext uri="{BB962C8B-B14F-4D97-AF65-F5344CB8AC3E}">
        <p14:creationId xmlns:p14="http://schemas.microsoft.com/office/powerpoint/2010/main" val="2646560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814812" y="4378"/>
            <a:ext cx="7579083" cy="830997"/>
          </a:xfrm>
          <a:prstGeom prst="rect">
            <a:avLst/>
          </a:prstGeom>
          <a:noFill/>
        </p:spPr>
        <p:txBody>
          <a:bodyPr wrap="square">
            <a:spAutoFit/>
          </a:bodyPr>
          <a:lstStyle/>
          <a:p>
            <a:pPr marL="180975" lvl="1" algn="ctr" fontAlgn="base">
              <a:spcBef>
                <a:spcPct val="0"/>
              </a:spcBef>
              <a:spcAft>
                <a:spcPct val="0"/>
              </a:spcAft>
            </a:pPr>
            <a:r>
              <a:rPr lang="ru-RU" sz="2400" u="sng" dirty="0" smtClean="0">
                <a:solidFill>
                  <a:srgbClr val="27386D"/>
                </a:solidFill>
                <a:latin typeface="Tahoma" pitchFamily="34" charset="0"/>
              </a:rPr>
              <a:t>Радиолокационный комплекс обеспечения безопасности объектов инфраструктуры РОСК-1</a:t>
            </a:r>
          </a:p>
        </p:txBody>
      </p:sp>
      <p:sp>
        <p:nvSpPr>
          <p:cNvPr id="8" name="Rectangle 6"/>
          <p:cNvSpPr>
            <a:spLocks noChangeArrowheads="1"/>
          </p:cNvSpPr>
          <p:nvPr/>
        </p:nvSpPr>
        <p:spPr bwMode="auto">
          <a:xfrm>
            <a:off x="167056" y="-85097"/>
            <a:ext cx="164527" cy="32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436" tIns="40718" rIns="81436" bIns="40718" anchor="ctr">
            <a:spAutoFit/>
          </a:bodyPr>
          <a:lstStyle>
            <a:lvl1pPr algn="l" eaLnBrk="0" hangingPunct="0">
              <a:spcBef>
                <a:spcPct val="20000"/>
              </a:spcBef>
              <a:buClr>
                <a:schemeClr val="hlink"/>
              </a:buClr>
              <a:buSzPct val="120000"/>
              <a:buChar char="•"/>
              <a:defRPr sz="3600">
                <a:solidFill>
                  <a:schemeClr val="tx1"/>
                </a:solidFill>
                <a:latin typeface="Tahoma" pitchFamily="34" charset="0"/>
              </a:defRPr>
            </a:lvl1pPr>
            <a:lvl2pPr marL="742950" indent="-285750" algn="l" eaLnBrk="0" hangingPunct="0">
              <a:spcBef>
                <a:spcPct val="20000"/>
              </a:spcBef>
              <a:buFont typeface="Tahoma" pitchFamily="34" charset="0"/>
              <a:buChar char="–"/>
              <a:defRPr sz="3100">
                <a:solidFill>
                  <a:schemeClr val="tx1"/>
                </a:solidFill>
                <a:latin typeface="Tahoma" pitchFamily="34" charset="0"/>
              </a:defRPr>
            </a:lvl2pPr>
            <a:lvl3pPr marL="1143000" indent="-228600" algn="l" eaLnBrk="0" hangingPunct="0">
              <a:spcBef>
                <a:spcPct val="20000"/>
              </a:spcBef>
              <a:buClr>
                <a:schemeClr val="hlink"/>
              </a:buClr>
              <a:buSzPct val="120000"/>
              <a:buChar char="•"/>
              <a:defRPr sz="2700">
                <a:solidFill>
                  <a:schemeClr val="tx1"/>
                </a:solidFill>
                <a:latin typeface="Tahoma" pitchFamily="34" charset="0"/>
              </a:defRPr>
            </a:lvl3pPr>
            <a:lvl4pPr marL="1600200" indent="-228600" algn="l" eaLnBrk="0" hangingPunct="0">
              <a:spcBef>
                <a:spcPct val="20000"/>
              </a:spcBef>
              <a:buFont typeface="Tahoma" pitchFamily="34" charset="0"/>
              <a:buChar char="–"/>
              <a:defRPr sz="2200">
                <a:solidFill>
                  <a:schemeClr val="tx1"/>
                </a:solidFill>
                <a:latin typeface="Tahoma" pitchFamily="34" charset="0"/>
              </a:defRPr>
            </a:lvl4pPr>
            <a:lvl5pPr marL="2057400" indent="-228600" algn="l" eaLnBrk="0" hangingPunct="0">
              <a:spcBef>
                <a:spcPct val="20000"/>
              </a:spcBef>
              <a:buClr>
                <a:schemeClr val="hlink"/>
              </a:buClr>
              <a:buSzPct val="80000"/>
              <a:buFont typeface="Wingdings" pitchFamily="2" charset="2"/>
              <a:buChar char="v"/>
              <a:defRPr sz="22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9pPr>
          </a:lstStyle>
          <a:p>
            <a:pPr eaLnBrk="1" hangingPunct="1">
              <a:spcBef>
                <a:spcPct val="0"/>
              </a:spcBef>
              <a:buClrTx/>
              <a:buSzTx/>
              <a:buFontTx/>
              <a:buNone/>
            </a:pPr>
            <a:endParaRPr lang="ru-RU" altLang="ru-RU" sz="1600"/>
          </a:p>
        </p:txBody>
      </p:sp>
      <p:sp>
        <p:nvSpPr>
          <p:cNvPr id="10" name="Rectangle 7"/>
          <p:cNvSpPr>
            <a:spLocks noChangeArrowheads="1"/>
          </p:cNvSpPr>
          <p:nvPr/>
        </p:nvSpPr>
        <p:spPr bwMode="auto">
          <a:xfrm>
            <a:off x="-213393" y="3412082"/>
            <a:ext cx="164527" cy="32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436" tIns="40718" rIns="81436" bIns="40718" anchor="ctr">
            <a:spAutoFit/>
          </a:bodyPr>
          <a:lstStyle>
            <a:lvl1pPr algn="l" eaLnBrk="0" hangingPunct="0">
              <a:spcBef>
                <a:spcPct val="20000"/>
              </a:spcBef>
              <a:buClr>
                <a:schemeClr val="hlink"/>
              </a:buClr>
              <a:buSzPct val="120000"/>
              <a:buChar char="•"/>
              <a:defRPr sz="3600">
                <a:solidFill>
                  <a:schemeClr val="tx1"/>
                </a:solidFill>
                <a:latin typeface="Tahoma" pitchFamily="34" charset="0"/>
              </a:defRPr>
            </a:lvl1pPr>
            <a:lvl2pPr marL="742950" indent="-285750" algn="l" eaLnBrk="0" hangingPunct="0">
              <a:spcBef>
                <a:spcPct val="20000"/>
              </a:spcBef>
              <a:buFont typeface="Tahoma" pitchFamily="34" charset="0"/>
              <a:buChar char="–"/>
              <a:defRPr sz="3100">
                <a:solidFill>
                  <a:schemeClr val="tx1"/>
                </a:solidFill>
                <a:latin typeface="Tahoma" pitchFamily="34" charset="0"/>
              </a:defRPr>
            </a:lvl2pPr>
            <a:lvl3pPr marL="1143000" indent="-228600" algn="l" eaLnBrk="0" hangingPunct="0">
              <a:spcBef>
                <a:spcPct val="20000"/>
              </a:spcBef>
              <a:buClr>
                <a:schemeClr val="hlink"/>
              </a:buClr>
              <a:buSzPct val="120000"/>
              <a:buChar char="•"/>
              <a:defRPr sz="2700">
                <a:solidFill>
                  <a:schemeClr val="tx1"/>
                </a:solidFill>
                <a:latin typeface="Tahoma" pitchFamily="34" charset="0"/>
              </a:defRPr>
            </a:lvl3pPr>
            <a:lvl4pPr marL="1600200" indent="-228600" algn="l" eaLnBrk="0" hangingPunct="0">
              <a:spcBef>
                <a:spcPct val="20000"/>
              </a:spcBef>
              <a:buFont typeface="Tahoma" pitchFamily="34" charset="0"/>
              <a:buChar char="–"/>
              <a:defRPr sz="2200">
                <a:solidFill>
                  <a:schemeClr val="tx1"/>
                </a:solidFill>
                <a:latin typeface="Tahoma" pitchFamily="34" charset="0"/>
              </a:defRPr>
            </a:lvl4pPr>
            <a:lvl5pPr marL="2057400" indent="-228600" algn="l" eaLnBrk="0" hangingPunct="0">
              <a:spcBef>
                <a:spcPct val="20000"/>
              </a:spcBef>
              <a:buClr>
                <a:schemeClr val="hlink"/>
              </a:buClr>
              <a:buSzPct val="80000"/>
              <a:buFont typeface="Wingdings" pitchFamily="2" charset="2"/>
              <a:buChar char="v"/>
              <a:defRPr sz="22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9pPr>
          </a:lstStyle>
          <a:p>
            <a:pPr eaLnBrk="1" hangingPunct="1">
              <a:spcBef>
                <a:spcPct val="0"/>
              </a:spcBef>
              <a:buClrTx/>
              <a:buSzTx/>
              <a:buFontTx/>
              <a:buNone/>
            </a:pPr>
            <a:endParaRPr lang="ru-RU" altLang="ru-RU" sz="1600"/>
          </a:p>
        </p:txBody>
      </p:sp>
      <p:pic>
        <p:nvPicPr>
          <p:cNvPr id="11" name="Рисунок 10"/>
          <p:cNvPicPr>
            <a:picLocks noChangeAspect="1"/>
          </p:cNvPicPr>
          <p:nvPr/>
        </p:nvPicPr>
        <p:blipFill rotWithShape="1">
          <a:blip r:embed="rId3" cstate="print">
            <a:duotone>
              <a:schemeClr val="accent1">
                <a:shade val="45000"/>
                <a:satMod val="135000"/>
              </a:schemeClr>
              <a:prstClr val="white"/>
            </a:duotone>
            <a:extLst/>
          </a:blip>
          <a:srcRect l="-1" t="18689" r="37657"/>
          <a:stretch/>
        </p:blipFill>
        <p:spPr>
          <a:xfrm>
            <a:off x="5078117" y="2037542"/>
            <a:ext cx="4074676" cy="4742406"/>
          </a:xfrm>
          <a:prstGeom prst="rect">
            <a:avLst/>
          </a:prstGeom>
        </p:spPr>
      </p:pic>
      <p:pic>
        <p:nvPicPr>
          <p:cNvPr id="12" name="Рисунок 1"/>
          <p:cNvPicPr>
            <a:picLocks noChangeAspect="1"/>
          </p:cNvPicPr>
          <p:nvPr/>
        </p:nvPicPr>
        <p:blipFill>
          <a:blip r:embed="rId4" cstate="print">
            <a:extLst>
              <a:ext uri="{28A0092B-C50C-407E-A947-70E740481C1C}">
                <a14:useLocalDpi xmlns:a14="http://schemas.microsoft.com/office/drawing/2010/main" val="0"/>
              </a:ext>
            </a:extLst>
          </a:blip>
          <a:srcRect t="16522"/>
          <a:stretch>
            <a:fillRect/>
          </a:stretch>
        </p:blipFill>
        <p:spPr bwMode="auto">
          <a:xfrm>
            <a:off x="5524766" y="2873020"/>
            <a:ext cx="3665211" cy="29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Прямая соединительная линия 12"/>
          <p:cNvCxnSpPr/>
          <p:nvPr/>
        </p:nvCxnSpPr>
        <p:spPr>
          <a:xfrm flipH="1" flipV="1">
            <a:off x="3214069" y="5726196"/>
            <a:ext cx="6013092" cy="739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3152572" y="4632355"/>
            <a:ext cx="3356399" cy="825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3297433" y="6173811"/>
            <a:ext cx="0" cy="21936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6" name="Дуга 15"/>
          <p:cNvSpPr/>
          <p:nvPr/>
        </p:nvSpPr>
        <p:spPr>
          <a:xfrm>
            <a:off x="6004691" y="4913967"/>
            <a:ext cx="2438035" cy="1513296"/>
          </a:xfrm>
          <a:prstGeom prst="arc">
            <a:avLst>
              <a:gd name="adj1" fmla="val 15404531"/>
              <a:gd name="adj2" fmla="val 1568393"/>
            </a:avLst>
          </a:prstGeom>
          <a:ln>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lIns="81436" tIns="40718" rIns="81436" bIns="40718" anchor="ctr"/>
          <a:lstStyle/>
          <a:p>
            <a:pPr eaLnBrk="0" hangingPunct="0">
              <a:defRPr/>
            </a:pPr>
            <a:endParaRPr lang="ru-RU" sz="1600" b="1"/>
          </a:p>
        </p:txBody>
      </p:sp>
      <p:sp>
        <p:nvSpPr>
          <p:cNvPr id="17" name="Дуга 16"/>
          <p:cNvSpPr/>
          <p:nvPr/>
        </p:nvSpPr>
        <p:spPr>
          <a:xfrm>
            <a:off x="4949667" y="4919895"/>
            <a:ext cx="2293175" cy="1276149"/>
          </a:xfrm>
          <a:prstGeom prst="arc">
            <a:avLst>
              <a:gd name="adj1" fmla="val 17201412"/>
              <a:gd name="adj2" fmla="val 1994474"/>
            </a:avLst>
          </a:prstGeom>
          <a:ln>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lIns="81436" tIns="40718" rIns="81436" bIns="40718" anchor="ctr"/>
          <a:lstStyle/>
          <a:p>
            <a:pPr eaLnBrk="0" hangingPunct="0">
              <a:defRPr/>
            </a:pPr>
            <a:endParaRPr lang="ru-RU" sz="1600" b="1"/>
          </a:p>
        </p:txBody>
      </p:sp>
      <p:sp>
        <p:nvSpPr>
          <p:cNvPr id="18" name="Дуга 17"/>
          <p:cNvSpPr/>
          <p:nvPr/>
        </p:nvSpPr>
        <p:spPr>
          <a:xfrm>
            <a:off x="3975273" y="5121471"/>
            <a:ext cx="2089549" cy="936731"/>
          </a:xfrm>
          <a:prstGeom prst="arc">
            <a:avLst>
              <a:gd name="adj1" fmla="val 15176193"/>
              <a:gd name="adj2" fmla="val 1383955"/>
            </a:avLst>
          </a:prstGeom>
          <a:ln>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lIns="81436" tIns="40718" rIns="81436" bIns="40718" anchor="ctr"/>
          <a:lstStyle/>
          <a:p>
            <a:pPr eaLnBrk="0" hangingPunct="0">
              <a:defRPr/>
            </a:pPr>
            <a:endParaRPr lang="ru-RU" sz="1600" b="1"/>
          </a:p>
        </p:txBody>
      </p:sp>
      <p:sp>
        <p:nvSpPr>
          <p:cNvPr id="19" name="Дуга 18"/>
          <p:cNvSpPr/>
          <p:nvPr/>
        </p:nvSpPr>
        <p:spPr>
          <a:xfrm>
            <a:off x="3028210" y="5306743"/>
            <a:ext cx="1777962" cy="487633"/>
          </a:xfrm>
          <a:prstGeom prst="arc">
            <a:avLst>
              <a:gd name="adj1" fmla="val 18386145"/>
              <a:gd name="adj2" fmla="val 1568393"/>
            </a:avLst>
          </a:prstGeom>
          <a:ln>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lIns="81436" tIns="40718" rIns="81436" bIns="40718" anchor="ctr"/>
          <a:lstStyle/>
          <a:p>
            <a:pPr eaLnBrk="0" hangingPunct="0">
              <a:defRPr/>
            </a:pPr>
            <a:endParaRPr lang="ru-RU" sz="1600" b="1"/>
          </a:p>
        </p:txBody>
      </p:sp>
      <p:pic>
        <p:nvPicPr>
          <p:cNvPr id="20" name="Рисунок 6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94440" y="2806056"/>
            <a:ext cx="680573" cy="9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Равнобедренный треугольник 22"/>
          <p:cNvSpPr>
            <a:spLocks noChangeArrowheads="1"/>
          </p:cNvSpPr>
          <p:nvPr/>
        </p:nvSpPr>
        <p:spPr bwMode="auto">
          <a:xfrm rot="-6081449">
            <a:off x="5062816" y="3369518"/>
            <a:ext cx="397494" cy="3484292"/>
          </a:xfrm>
          <a:prstGeom prst="triangle">
            <a:avLst>
              <a:gd name="adj" fmla="val 50000"/>
            </a:avLst>
          </a:prstGeom>
          <a:solidFill>
            <a:srgbClr val="CCFFCC">
              <a:alpha val="58038"/>
            </a:srgbClr>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rot="10800000" lIns="81436" tIns="40718" rIns="81436" bIns="40718" anchor="ctr"/>
          <a:lstStyle/>
          <a:p>
            <a:pPr eaLnBrk="0" hangingPunct="0">
              <a:defRPr/>
            </a:pPr>
            <a:endParaRPr lang="ru-RU" sz="1600" b="1">
              <a:solidFill>
                <a:schemeClr val="lt1"/>
              </a:solidFill>
            </a:endParaRPr>
          </a:p>
        </p:txBody>
      </p:sp>
      <p:sp>
        <p:nvSpPr>
          <p:cNvPr id="24" name="Полилиния 9"/>
          <p:cNvSpPr>
            <a:spLocks/>
          </p:cNvSpPr>
          <p:nvPr/>
        </p:nvSpPr>
        <p:spPr bwMode="auto">
          <a:xfrm>
            <a:off x="3365500" y="3701552"/>
            <a:ext cx="4093266" cy="1889596"/>
          </a:xfrm>
          <a:custGeom>
            <a:avLst/>
            <a:gdLst>
              <a:gd name="T0" fmla="*/ 0 w 4193"/>
              <a:gd name="T1" fmla="*/ 2147483647 h 1291"/>
              <a:gd name="T2" fmla="*/ 2147483647 w 4193"/>
              <a:gd name="T3" fmla="*/ 2147483647 h 1291"/>
              <a:gd name="T4" fmla="*/ 2147483647 w 4193"/>
              <a:gd name="T5" fmla="*/ 2147483647 h 1291"/>
              <a:gd name="T6" fmla="*/ 2147483647 w 4193"/>
              <a:gd name="T7" fmla="*/ 2147483647 h 1291"/>
              <a:gd name="T8" fmla="*/ 2147483647 w 4193"/>
              <a:gd name="T9" fmla="*/ 2147483647 h 1291"/>
              <a:gd name="T10" fmla="*/ 2147483647 w 4193"/>
              <a:gd name="T11" fmla="*/ 2147483647 h 1291"/>
              <a:gd name="T12" fmla="*/ 2147483647 w 4193"/>
              <a:gd name="T13" fmla="*/ 2147483647 h 1291"/>
              <a:gd name="T14" fmla="*/ 2147483647 w 4193"/>
              <a:gd name="T15" fmla="*/ 2147483647 h 1291"/>
              <a:gd name="T16" fmla="*/ 2147483647 w 4193"/>
              <a:gd name="T17" fmla="*/ 2147483647 h 12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93"/>
              <a:gd name="T28" fmla="*/ 0 h 1291"/>
              <a:gd name="T29" fmla="*/ 4193 w 4193"/>
              <a:gd name="T30" fmla="*/ 1291 h 12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93" h="1291">
                <a:moveTo>
                  <a:pt x="0" y="1291"/>
                </a:moveTo>
                <a:cubicBezTo>
                  <a:pt x="47" y="1237"/>
                  <a:pt x="116" y="1035"/>
                  <a:pt x="288" y="968"/>
                </a:cubicBezTo>
                <a:lnTo>
                  <a:pt x="1033" y="890"/>
                </a:lnTo>
                <a:lnTo>
                  <a:pt x="1703" y="746"/>
                </a:lnTo>
                <a:lnTo>
                  <a:pt x="2809" y="417"/>
                </a:lnTo>
                <a:cubicBezTo>
                  <a:pt x="3158" y="302"/>
                  <a:pt x="3588" y="116"/>
                  <a:pt x="3800" y="58"/>
                </a:cubicBezTo>
                <a:cubicBezTo>
                  <a:pt x="4012" y="0"/>
                  <a:pt x="4016" y="47"/>
                  <a:pt x="4081" y="71"/>
                </a:cubicBezTo>
                <a:cubicBezTo>
                  <a:pt x="4146" y="95"/>
                  <a:pt x="4185" y="146"/>
                  <a:pt x="4189" y="204"/>
                </a:cubicBezTo>
                <a:cubicBezTo>
                  <a:pt x="4193" y="262"/>
                  <a:pt x="4127" y="370"/>
                  <a:pt x="4106" y="418"/>
                </a:cubicBezTo>
                <a:cubicBezTo>
                  <a:pt x="4085" y="466"/>
                  <a:pt x="4074" y="477"/>
                  <a:pt x="4065" y="492"/>
                </a:cubicBezTo>
              </a:path>
            </a:pathLst>
          </a:custGeom>
          <a:noFill/>
          <a:ln w="28575" algn="ctr">
            <a:solidFill>
              <a:srgbClr val="FF0000"/>
            </a:solidFill>
            <a:prstDash val="sysDot"/>
            <a:round/>
            <a:headEnd/>
            <a:tailEnd type="stealth" w="lg" len="lg"/>
          </a:ln>
          <a:extLst>
            <a:ext uri="{909E8E84-426E-40DD-AFC4-6F175D3DCCD1}">
              <a14:hiddenFill xmlns:a14="http://schemas.microsoft.com/office/drawing/2010/main">
                <a:solidFill>
                  <a:srgbClr val="FFFFFF"/>
                </a:solidFill>
              </a14:hiddenFill>
            </a:ext>
          </a:extLst>
        </p:spPr>
        <p:txBody>
          <a:bodyPr lIns="81436" tIns="40718" rIns="81436" bIns="40718" anchor="ctr"/>
          <a:lstStyle/>
          <a:p>
            <a:endParaRPr lang="ru-RU"/>
          </a:p>
        </p:txBody>
      </p:sp>
      <p:sp>
        <p:nvSpPr>
          <p:cNvPr id="29" name="Line 54"/>
          <p:cNvSpPr>
            <a:spLocks noChangeShapeType="1"/>
          </p:cNvSpPr>
          <p:nvPr/>
        </p:nvSpPr>
        <p:spPr bwMode="auto">
          <a:xfrm flipV="1">
            <a:off x="3413222" y="4725969"/>
            <a:ext cx="3450096" cy="7510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436" tIns="40718" rIns="81436" bIns="40718"/>
          <a:lstStyle/>
          <a:p>
            <a:endParaRPr lang="ru-RU"/>
          </a:p>
        </p:txBody>
      </p:sp>
      <p:grpSp>
        <p:nvGrpSpPr>
          <p:cNvPr id="30" name="Group 126"/>
          <p:cNvGrpSpPr>
            <a:grpSpLocks/>
          </p:cNvGrpSpPr>
          <p:nvPr/>
        </p:nvGrpSpPr>
        <p:grpSpPr bwMode="auto">
          <a:xfrm>
            <a:off x="4539648" y="3181433"/>
            <a:ext cx="2274042" cy="655119"/>
            <a:chOff x="3123" y="1633"/>
            <a:chExt cx="1664" cy="442"/>
          </a:xfrm>
        </p:grpSpPr>
        <p:pic>
          <p:nvPicPr>
            <p:cNvPr id="31" name="Рисунок 6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8" y="1678"/>
              <a:ext cx="298" cy="3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2" name="Freeform 108"/>
            <p:cNvSpPr>
              <a:spLocks noChangeAspect="1"/>
            </p:cNvSpPr>
            <p:nvPr/>
          </p:nvSpPr>
          <p:spPr bwMode="auto">
            <a:xfrm>
              <a:off x="4418" y="2002"/>
              <a:ext cx="32" cy="62"/>
            </a:xfrm>
            <a:custGeom>
              <a:avLst/>
              <a:gdLst>
                <a:gd name="T0" fmla="*/ 0 w 98"/>
                <a:gd name="T1" fmla="*/ 1 h 188"/>
                <a:gd name="T2" fmla="*/ 0 w 98"/>
                <a:gd name="T3" fmla="*/ 0 h 188"/>
                <a:gd name="T4" fmla="*/ 0 w 98"/>
                <a:gd name="T5" fmla="*/ 0 h 188"/>
                <a:gd name="T6" fmla="*/ 0 w 98"/>
                <a:gd name="T7" fmla="*/ 0 h 1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88">
                  <a:moveTo>
                    <a:pt x="7" y="188"/>
                  </a:moveTo>
                  <a:cubicBezTo>
                    <a:pt x="3" y="135"/>
                    <a:pt x="0" y="82"/>
                    <a:pt x="7" y="52"/>
                  </a:cubicBezTo>
                  <a:cubicBezTo>
                    <a:pt x="14" y="22"/>
                    <a:pt x="37" y="14"/>
                    <a:pt x="52" y="7"/>
                  </a:cubicBezTo>
                  <a:cubicBezTo>
                    <a:pt x="67" y="0"/>
                    <a:pt x="82" y="3"/>
                    <a:pt x="98" y="7"/>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3" name="Freeform 109"/>
            <p:cNvSpPr>
              <a:spLocks noChangeAspect="1"/>
            </p:cNvSpPr>
            <p:nvPr/>
          </p:nvSpPr>
          <p:spPr bwMode="auto">
            <a:xfrm>
              <a:off x="4346" y="1960"/>
              <a:ext cx="50" cy="89"/>
            </a:xfrm>
            <a:custGeom>
              <a:avLst/>
              <a:gdLst>
                <a:gd name="T0" fmla="*/ 1 w 151"/>
                <a:gd name="T1" fmla="*/ 0 h 272"/>
                <a:gd name="T2" fmla="*/ 0 w 151"/>
                <a:gd name="T3" fmla="*/ 0 h 272"/>
                <a:gd name="T4" fmla="*/ 0 w 151"/>
                <a:gd name="T5" fmla="*/ 1 h 272"/>
                <a:gd name="T6" fmla="*/ 0 60000 65536"/>
                <a:gd name="T7" fmla="*/ 0 60000 65536"/>
                <a:gd name="T8" fmla="*/ 0 60000 65536"/>
              </a:gdLst>
              <a:ahLst/>
              <a:cxnLst>
                <a:cxn ang="T6">
                  <a:pos x="T0" y="T1"/>
                </a:cxn>
                <a:cxn ang="T7">
                  <a:pos x="T2" y="T3"/>
                </a:cxn>
                <a:cxn ang="T8">
                  <a:pos x="T4" y="T5"/>
                </a:cxn>
              </a:cxnLst>
              <a:rect l="0" t="0" r="r" b="b"/>
              <a:pathLst>
                <a:path w="151" h="272">
                  <a:moveTo>
                    <a:pt x="151" y="0"/>
                  </a:moveTo>
                  <a:cubicBezTo>
                    <a:pt x="90" y="0"/>
                    <a:pt x="30" y="0"/>
                    <a:pt x="15" y="45"/>
                  </a:cubicBezTo>
                  <a:cubicBezTo>
                    <a:pt x="0" y="90"/>
                    <a:pt x="53" y="234"/>
                    <a:pt x="61" y="272"/>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4" name="Freeform 110"/>
            <p:cNvSpPr>
              <a:spLocks noChangeAspect="1"/>
            </p:cNvSpPr>
            <p:nvPr/>
          </p:nvSpPr>
          <p:spPr bwMode="auto">
            <a:xfrm>
              <a:off x="4270" y="1915"/>
              <a:ext cx="66" cy="125"/>
            </a:xfrm>
            <a:custGeom>
              <a:avLst/>
              <a:gdLst>
                <a:gd name="T0" fmla="*/ 1 w 204"/>
                <a:gd name="T1" fmla="*/ 0 h 380"/>
                <a:gd name="T2" fmla="*/ 0 w 204"/>
                <a:gd name="T3" fmla="*/ 0 h 380"/>
                <a:gd name="T4" fmla="*/ 0 w 204"/>
                <a:gd name="T5" fmla="*/ 0 h 380"/>
                <a:gd name="T6" fmla="*/ 0 w 204"/>
                <a:gd name="T7" fmla="*/ 1 h 380"/>
                <a:gd name="T8" fmla="*/ 1 w 204"/>
                <a:gd name="T9" fmla="*/ 1 h 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0">
                  <a:moveTo>
                    <a:pt x="204" y="0"/>
                  </a:moveTo>
                  <a:cubicBezTo>
                    <a:pt x="143" y="0"/>
                    <a:pt x="94" y="31"/>
                    <a:pt x="68" y="45"/>
                  </a:cubicBezTo>
                  <a:cubicBezTo>
                    <a:pt x="42" y="59"/>
                    <a:pt x="54" y="57"/>
                    <a:pt x="46" y="86"/>
                  </a:cubicBezTo>
                  <a:cubicBezTo>
                    <a:pt x="38" y="115"/>
                    <a:pt x="0" y="169"/>
                    <a:pt x="22" y="218"/>
                  </a:cubicBezTo>
                  <a:cubicBezTo>
                    <a:pt x="44" y="267"/>
                    <a:pt x="146" y="346"/>
                    <a:pt x="178" y="380"/>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5" name="Freeform 111"/>
            <p:cNvSpPr>
              <a:spLocks noChangeAspect="1"/>
            </p:cNvSpPr>
            <p:nvPr/>
          </p:nvSpPr>
          <p:spPr bwMode="auto">
            <a:xfrm>
              <a:off x="4180" y="1841"/>
              <a:ext cx="150" cy="178"/>
            </a:xfrm>
            <a:custGeom>
              <a:avLst/>
              <a:gdLst>
                <a:gd name="T0" fmla="*/ 2 w 456"/>
                <a:gd name="T1" fmla="*/ 0 h 543"/>
                <a:gd name="T2" fmla="*/ 0 w 456"/>
                <a:gd name="T3" fmla="*/ 0 h 543"/>
                <a:gd name="T4" fmla="*/ 0 w 456"/>
                <a:gd name="T5" fmla="*/ 1 h 543"/>
                <a:gd name="T6" fmla="*/ 1 w 456"/>
                <a:gd name="T7" fmla="*/ 2 h 5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6" h="543">
                  <a:moveTo>
                    <a:pt x="456" y="0"/>
                  </a:moveTo>
                  <a:cubicBezTo>
                    <a:pt x="397" y="15"/>
                    <a:pt x="173" y="37"/>
                    <a:pt x="98" y="90"/>
                  </a:cubicBezTo>
                  <a:cubicBezTo>
                    <a:pt x="23" y="143"/>
                    <a:pt x="0" y="241"/>
                    <a:pt x="7" y="316"/>
                  </a:cubicBezTo>
                  <a:cubicBezTo>
                    <a:pt x="14" y="391"/>
                    <a:pt x="120" y="505"/>
                    <a:pt x="143" y="543"/>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6" name="Freeform 112"/>
            <p:cNvSpPr>
              <a:spLocks noChangeAspect="1"/>
            </p:cNvSpPr>
            <p:nvPr/>
          </p:nvSpPr>
          <p:spPr bwMode="auto">
            <a:xfrm>
              <a:off x="4109" y="1780"/>
              <a:ext cx="252" cy="210"/>
            </a:xfrm>
            <a:custGeom>
              <a:avLst/>
              <a:gdLst>
                <a:gd name="T0" fmla="*/ 3 w 771"/>
                <a:gd name="T1" fmla="*/ 0 h 639"/>
                <a:gd name="T2" fmla="*/ 1 w 771"/>
                <a:gd name="T3" fmla="*/ 0 h 639"/>
                <a:gd name="T4" fmla="*/ 0 w 771"/>
                <a:gd name="T5" fmla="*/ 1 h 639"/>
                <a:gd name="T6" fmla="*/ 0 w 771"/>
                <a:gd name="T7" fmla="*/ 1 h 639"/>
                <a:gd name="T8" fmla="*/ 0 w 771"/>
                <a:gd name="T9" fmla="*/ 3 h 6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 h="639">
                  <a:moveTo>
                    <a:pt x="771" y="4"/>
                  </a:moveTo>
                  <a:cubicBezTo>
                    <a:pt x="701" y="8"/>
                    <a:pt x="465" y="0"/>
                    <a:pt x="351" y="30"/>
                  </a:cubicBezTo>
                  <a:cubicBezTo>
                    <a:pt x="237" y="60"/>
                    <a:pt x="145" y="130"/>
                    <a:pt x="87" y="186"/>
                  </a:cubicBezTo>
                  <a:cubicBezTo>
                    <a:pt x="29" y="242"/>
                    <a:pt x="0" y="291"/>
                    <a:pt x="0" y="366"/>
                  </a:cubicBezTo>
                  <a:cubicBezTo>
                    <a:pt x="0" y="441"/>
                    <a:pt x="75" y="594"/>
                    <a:pt x="90" y="639"/>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7" name="Freeform 113"/>
            <p:cNvSpPr>
              <a:spLocks noChangeAspect="1"/>
            </p:cNvSpPr>
            <p:nvPr/>
          </p:nvSpPr>
          <p:spPr bwMode="auto">
            <a:xfrm>
              <a:off x="4049" y="1710"/>
              <a:ext cx="372" cy="250"/>
            </a:xfrm>
            <a:custGeom>
              <a:avLst/>
              <a:gdLst>
                <a:gd name="T0" fmla="*/ 4 w 1134"/>
                <a:gd name="T1" fmla="*/ 0 h 764"/>
                <a:gd name="T2" fmla="*/ 2 w 1134"/>
                <a:gd name="T3" fmla="*/ 0 h 764"/>
                <a:gd name="T4" fmla="*/ 0 w 1134"/>
                <a:gd name="T5" fmla="*/ 1 h 764"/>
                <a:gd name="T6" fmla="*/ 0 w 1134"/>
                <a:gd name="T7" fmla="*/ 2 h 764"/>
                <a:gd name="T8" fmla="*/ 0 w 1134"/>
                <a:gd name="T9" fmla="*/ 3 h 7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4" h="764">
                  <a:moveTo>
                    <a:pt x="1134" y="38"/>
                  </a:moveTo>
                  <a:cubicBezTo>
                    <a:pt x="903" y="19"/>
                    <a:pt x="673" y="0"/>
                    <a:pt x="499" y="38"/>
                  </a:cubicBezTo>
                  <a:cubicBezTo>
                    <a:pt x="325" y="76"/>
                    <a:pt x="174" y="174"/>
                    <a:pt x="91" y="265"/>
                  </a:cubicBezTo>
                  <a:cubicBezTo>
                    <a:pt x="8" y="356"/>
                    <a:pt x="0" y="499"/>
                    <a:pt x="0" y="582"/>
                  </a:cubicBezTo>
                  <a:cubicBezTo>
                    <a:pt x="0" y="665"/>
                    <a:pt x="76" y="734"/>
                    <a:pt x="91" y="764"/>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8" name="Freeform 114"/>
            <p:cNvSpPr>
              <a:spLocks noChangeAspect="1"/>
            </p:cNvSpPr>
            <p:nvPr/>
          </p:nvSpPr>
          <p:spPr bwMode="auto">
            <a:xfrm>
              <a:off x="4272" y="1675"/>
              <a:ext cx="208" cy="17"/>
            </a:xfrm>
            <a:custGeom>
              <a:avLst/>
              <a:gdLst>
                <a:gd name="T0" fmla="*/ 2 w 636"/>
                <a:gd name="T1" fmla="*/ 0 h 52"/>
                <a:gd name="T2" fmla="*/ 1 w 636"/>
                <a:gd name="T3" fmla="*/ 0 h 52"/>
                <a:gd name="T4" fmla="*/ 0 w 636"/>
                <a:gd name="T5" fmla="*/ 0 h 52"/>
                <a:gd name="T6" fmla="*/ 0 60000 65536"/>
                <a:gd name="T7" fmla="*/ 0 60000 65536"/>
                <a:gd name="T8" fmla="*/ 0 60000 65536"/>
              </a:gdLst>
              <a:ahLst/>
              <a:cxnLst>
                <a:cxn ang="T6">
                  <a:pos x="T0" y="T1"/>
                </a:cxn>
                <a:cxn ang="T7">
                  <a:pos x="T2" y="T3"/>
                </a:cxn>
                <a:cxn ang="T8">
                  <a:pos x="T4" y="T5"/>
                </a:cxn>
              </a:cxnLst>
              <a:rect l="0" t="0" r="r" b="b"/>
              <a:pathLst>
                <a:path w="636" h="52">
                  <a:moveTo>
                    <a:pt x="636" y="52"/>
                  </a:moveTo>
                  <a:cubicBezTo>
                    <a:pt x="439" y="33"/>
                    <a:pt x="243" y="14"/>
                    <a:pt x="137" y="7"/>
                  </a:cubicBezTo>
                  <a:cubicBezTo>
                    <a:pt x="31" y="0"/>
                    <a:pt x="23" y="7"/>
                    <a:pt x="0" y="7"/>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 name="Freeform 115"/>
            <p:cNvSpPr>
              <a:spLocks noChangeAspect="1"/>
            </p:cNvSpPr>
            <p:nvPr/>
          </p:nvSpPr>
          <p:spPr bwMode="auto">
            <a:xfrm>
              <a:off x="4435" y="1648"/>
              <a:ext cx="119" cy="0"/>
            </a:xfrm>
            <a:custGeom>
              <a:avLst/>
              <a:gdLst>
                <a:gd name="T0" fmla="*/ 1 w 363"/>
                <a:gd name="T1" fmla="*/ 0 h 1"/>
                <a:gd name="T2" fmla="*/ 0 w 363"/>
                <a:gd name="T3" fmla="*/ 0 h 1"/>
                <a:gd name="T4" fmla="*/ 0 60000 65536"/>
                <a:gd name="T5" fmla="*/ 0 60000 65536"/>
              </a:gdLst>
              <a:ahLst/>
              <a:cxnLst>
                <a:cxn ang="T4">
                  <a:pos x="T0" y="T1"/>
                </a:cxn>
                <a:cxn ang="T5">
                  <a:pos x="T2" y="T3"/>
                </a:cxn>
              </a:cxnLst>
              <a:rect l="0" t="0" r="r" b="b"/>
              <a:pathLst>
                <a:path w="363" h="1">
                  <a:moveTo>
                    <a:pt x="363" y="0"/>
                  </a:moveTo>
                  <a:cubicBezTo>
                    <a:pt x="211" y="0"/>
                    <a:pt x="60" y="0"/>
                    <a:pt x="0" y="0"/>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0" name="Freeform 117"/>
            <p:cNvSpPr>
              <a:spLocks noChangeAspect="1"/>
            </p:cNvSpPr>
            <p:nvPr/>
          </p:nvSpPr>
          <p:spPr bwMode="auto">
            <a:xfrm>
              <a:off x="3123" y="1815"/>
              <a:ext cx="879" cy="168"/>
            </a:xfrm>
            <a:custGeom>
              <a:avLst/>
              <a:gdLst>
                <a:gd name="T0" fmla="*/ 0 w 1724"/>
                <a:gd name="T1" fmla="*/ 3 h 469"/>
                <a:gd name="T2" fmla="*/ 72 w 1724"/>
                <a:gd name="T3" fmla="*/ 1 h 469"/>
                <a:gd name="T4" fmla="*/ 152 w 1724"/>
                <a:gd name="T5" fmla="*/ 2 h 469"/>
                <a:gd name="T6" fmla="*/ 233 w 1724"/>
                <a:gd name="T7" fmla="*/ 1 h 469"/>
                <a:gd name="T8" fmla="*/ 286 w 1724"/>
                <a:gd name="T9" fmla="*/ 0 h 469"/>
                <a:gd name="T10" fmla="*/ 340 w 1724"/>
                <a:gd name="T11" fmla="*/ 1 h 4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4" h="469">
                  <a:moveTo>
                    <a:pt x="0" y="469"/>
                  </a:moveTo>
                  <a:cubicBezTo>
                    <a:pt x="117" y="318"/>
                    <a:pt x="235" y="167"/>
                    <a:pt x="363" y="152"/>
                  </a:cubicBezTo>
                  <a:cubicBezTo>
                    <a:pt x="491" y="137"/>
                    <a:pt x="635" y="371"/>
                    <a:pt x="771" y="378"/>
                  </a:cubicBezTo>
                  <a:cubicBezTo>
                    <a:pt x="907" y="385"/>
                    <a:pt x="1066" y="257"/>
                    <a:pt x="1179" y="197"/>
                  </a:cubicBezTo>
                  <a:cubicBezTo>
                    <a:pt x="1292" y="137"/>
                    <a:pt x="1360" y="30"/>
                    <a:pt x="1451" y="15"/>
                  </a:cubicBezTo>
                  <a:cubicBezTo>
                    <a:pt x="1542" y="0"/>
                    <a:pt x="1679" y="91"/>
                    <a:pt x="1724" y="106"/>
                  </a:cubicBezTo>
                </a:path>
              </a:pathLst>
            </a:custGeom>
            <a:noFill/>
            <a:ln w="635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1" name="AutoShape 118"/>
            <p:cNvSpPr>
              <a:spLocks noChangeAspect="1" noChangeArrowheads="1"/>
            </p:cNvSpPr>
            <p:nvPr/>
          </p:nvSpPr>
          <p:spPr bwMode="auto">
            <a:xfrm>
              <a:off x="4002" y="1635"/>
              <a:ext cx="648" cy="438"/>
            </a:xfrm>
            <a:prstGeom prst="moon">
              <a:avLst>
                <a:gd name="adj" fmla="val 50000"/>
              </a:avLst>
            </a:prstGeom>
            <a:noFill/>
            <a:ln w="0" algn="ctr">
              <a:solidFill>
                <a:srgbClr val="27386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120000"/>
                <a:buChar char="•"/>
                <a:defRPr sz="3600">
                  <a:solidFill>
                    <a:schemeClr val="tx1"/>
                  </a:solidFill>
                  <a:latin typeface="Tahoma" pitchFamily="34" charset="0"/>
                </a:defRPr>
              </a:lvl1pPr>
              <a:lvl2pPr marL="742950" indent="-285750" algn="l" eaLnBrk="0" hangingPunct="0">
                <a:spcBef>
                  <a:spcPct val="20000"/>
                </a:spcBef>
                <a:buFont typeface="Tahoma" pitchFamily="34" charset="0"/>
                <a:buChar char="–"/>
                <a:defRPr sz="3100">
                  <a:solidFill>
                    <a:schemeClr val="tx1"/>
                  </a:solidFill>
                  <a:latin typeface="Tahoma" pitchFamily="34" charset="0"/>
                </a:defRPr>
              </a:lvl2pPr>
              <a:lvl3pPr marL="1143000" indent="-228600" algn="l" eaLnBrk="0" hangingPunct="0">
                <a:spcBef>
                  <a:spcPct val="20000"/>
                </a:spcBef>
                <a:buClr>
                  <a:schemeClr val="hlink"/>
                </a:buClr>
                <a:buSzPct val="120000"/>
                <a:buChar char="•"/>
                <a:defRPr sz="2700">
                  <a:solidFill>
                    <a:schemeClr val="tx1"/>
                  </a:solidFill>
                  <a:latin typeface="Tahoma" pitchFamily="34" charset="0"/>
                </a:defRPr>
              </a:lvl3pPr>
              <a:lvl4pPr marL="1600200" indent="-228600" algn="l" eaLnBrk="0" hangingPunct="0">
                <a:spcBef>
                  <a:spcPct val="20000"/>
                </a:spcBef>
                <a:buFont typeface="Tahoma" pitchFamily="34" charset="0"/>
                <a:buChar char="–"/>
                <a:defRPr sz="2200">
                  <a:solidFill>
                    <a:schemeClr val="tx1"/>
                  </a:solidFill>
                  <a:latin typeface="Tahoma" pitchFamily="34" charset="0"/>
                </a:defRPr>
              </a:lvl4pPr>
              <a:lvl5pPr marL="2057400" indent="-228600" algn="l" eaLnBrk="0" hangingPunct="0">
                <a:spcBef>
                  <a:spcPct val="20000"/>
                </a:spcBef>
                <a:buClr>
                  <a:schemeClr val="hlink"/>
                </a:buClr>
                <a:buSzPct val="80000"/>
                <a:buFont typeface="Wingdings" pitchFamily="2" charset="2"/>
                <a:buChar char="v"/>
                <a:defRPr sz="22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9pPr>
            </a:lstStyle>
            <a:p>
              <a:pPr algn="ctr" eaLnBrk="1" hangingPunct="1">
                <a:spcBef>
                  <a:spcPct val="0"/>
                </a:spcBef>
                <a:buClrTx/>
                <a:buSzTx/>
                <a:buFontTx/>
                <a:buNone/>
              </a:pPr>
              <a:endParaRPr lang="ru-RU" altLang="ru-RU" sz="1800">
                <a:latin typeface="Arial" charset="0"/>
              </a:endParaRPr>
            </a:p>
          </p:txBody>
        </p:sp>
        <p:sp>
          <p:nvSpPr>
            <p:cNvPr id="42" name="Freeform 119"/>
            <p:cNvSpPr>
              <a:spLocks noChangeAspect="1"/>
            </p:cNvSpPr>
            <p:nvPr/>
          </p:nvSpPr>
          <p:spPr bwMode="auto">
            <a:xfrm>
              <a:off x="4052" y="1635"/>
              <a:ext cx="523" cy="438"/>
            </a:xfrm>
            <a:custGeom>
              <a:avLst/>
              <a:gdLst>
                <a:gd name="T0" fmla="*/ 325 w 589"/>
                <a:gd name="T1" fmla="*/ 0 h 1225"/>
                <a:gd name="T2" fmla="*/ 100 w 589"/>
                <a:gd name="T3" fmla="*/ 2 h 1225"/>
                <a:gd name="T4" fmla="*/ 25 w 589"/>
                <a:gd name="T5" fmla="*/ 3 h 1225"/>
                <a:gd name="T6" fmla="*/ 51 w 589"/>
                <a:gd name="T7" fmla="*/ 5 h 1225"/>
                <a:gd name="T8" fmla="*/ 325 w 589"/>
                <a:gd name="T9" fmla="*/ 7 h 1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9" h="1225">
                  <a:moveTo>
                    <a:pt x="589" y="0"/>
                  </a:moveTo>
                  <a:cubicBezTo>
                    <a:pt x="430" y="94"/>
                    <a:pt x="272" y="189"/>
                    <a:pt x="181" y="272"/>
                  </a:cubicBezTo>
                  <a:cubicBezTo>
                    <a:pt x="90" y="355"/>
                    <a:pt x="60" y="401"/>
                    <a:pt x="45" y="499"/>
                  </a:cubicBezTo>
                  <a:cubicBezTo>
                    <a:pt x="30" y="597"/>
                    <a:pt x="0" y="741"/>
                    <a:pt x="91" y="862"/>
                  </a:cubicBezTo>
                  <a:cubicBezTo>
                    <a:pt x="182" y="983"/>
                    <a:pt x="506" y="1164"/>
                    <a:pt x="589" y="1225"/>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 name="Freeform 120"/>
            <p:cNvSpPr>
              <a:spLocks noChangeAspect="1"/>
            </p:cNvSpPr>
            <p:nvPr/>
          </p:nvSpPr>
          <p:spPr bwMode="auto">
            <a:xfrm>
              <a:off x="4152" y="1635"/>
              <a:ext cx="448" cy="438"/>
            </a:xfrm>
            <a:custGeom>
              <a:avLst/>
              <a:gdLst>
                <a:gd name="T0" fmla="*/ 41 w 815"/>
                <a:gd name="T1" fmla="*/ 0 h 1225"/>
                <a:gd name="T2" fmla="*/ 11 w 815"/>
                <a:gd name="T3" fmla="*/ 2 h 1225"/>
                <a:gd name="T4" fmla="*/ 2 w 815"/>
                <a:gd name="T5" fmla="*/ 3 h 1225"/>
                <a:gd name="T6" fmla="*/ 1 w 815"/>
                <a:gd name="T7" fmla="*/ 4 h 1225"/>
                <a:gd name="T8" fmla="*/ 9 w 815"/>
                <a:gd name="T9" fmla="*/ 5 h 1225"/>
                <a:gd name="T10" fmla="*/ 41 w 815"/>
                <a:gd name="T11" fmla="*/ 7 h 12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5" h="1225">
                  <a:moveTo>
                    <a:pt x="815" y="0"/>
                  </a:moveTo>
                  <a:cubicBezTo>
                    <a:pt x="582" y="94"/>
                    <a:pt x="347" y="196"/>
                    <a:pt x="218" y="272"/>
                  </a:cubicBezTo>
                  <a:cubicBezTo>
                    <a:pt x="89" y="348"/>
                    <a:pt x="73" y="383"/>
                    <a:pt x="41" y="456"/>
                  </a:cubicBezTo>
                  <a:cubicBezTo>
                    <a:pt x="9" y="529"/>
                    <a:pt x="0" y="636"/>
                    <a:pt x="23" y="708"/>
                  </a:cubicBezTo>
                  <a:cubicBezTo>
                    <a:pt x="46" y="780"/>
                    <a:pt x="47" y="802"/>
                    <a:pt x="179" y="888"/>
                  </a:cubicBezTo>
                  <a:cubicBezTo>
                    <a:pt x="311" y="974"/>
                    <a:pt x="683" y="1155"/>
                    <a:pt x="815" y="1225"/>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 name="Freeform 121"/>
            <p:cNvSpPr>
              <a:spLocks noChangeAspect="1"/>
            </p:cNvSpPr>
            <p:nvPr/>
          </p:nvSpPr>
          <p:spPr bwMode="auto">
            <a:xfrm>
              <a:off x="4201" y="1635"/>
              <a:ext cx="448" cy="438"/>
            </a:xfrm>
            <a:custGeom>
              <a:avLst/>
              <a:gdLst>
                <a:gd name="T0" fmla="*/ 41 w 815"/>
                <a:gd name="T1" fmla="*/ 0 h 1225"/>
                <a:gd name="T2" fmla="*/ 11 w 815"/>
                <a:gd name="T3" fmla="*/ 2 h 1225"/>
                <a:gd name="T4" fmla="*/ 2 w 815"/>
                <a:gd name="T5" fmla="*/ 3 h 1225"/>
                <a:gd name="T6" fmla="*/ 1 w 815"/>
                <a:gd name="T7" fmla="*/ 4 h 1225"/>
                <a:gd name="T8" fmla="*/ 9 w 815"/>
                <a:gd name="T9" fmla="*/ 5 h 1225"/>
                <a:gd name="T10" fmla="*/ 41 w 815"/>
                <a:gd name="T11" fmla="*/ 7 h 12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5" h="1225">
                  <a:moveTo>
                    <a:pt x="815" y="0"/>
                  </a:moveTo>
                  <a:cubicBezTo>
                    <a:pt x="582" y="94"/>
                    <a:pt x="347" y="196"/>
                    <a:pt x="218" y="272"/>
                  </a:cubicBezTo>
                  <a:cubicBezTo>
                    <a:pt x="89" y="348"/>
                    <a:pt x="73" y="383"/>
                    <a:pt x="41" y="456"/>
                  </a:cubicBezTo>
                  <a:cubicBezTo>
                    <a:pt x="9" y="529"/>
                    <a:pt x="0" y="636"/>
                    <a:pt x="23" y="708"/>
                  </a:cubicBezTo>
                  <a:cubicBezTo>
                    <a:pt x="46" y="780"/>
                    <a:pt x="47" y="802"/>
                    <a:pt x="179" y="888"/>
                  </a:cubicBezTo>
                  <a:cubicBezTo>
                    <a:pt x="311" y="974"/>
                    <a:pt x="683" y="1155"/>
                    <a:pt x="815" y="1225"/>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 name="Freeform 122"/>
            <p:cNvSpPr>
              <a:spLocks noChangeAspect="1"/>
            </p:cNvSpPr>
            <p:nvPr/>
          </p:nvSpPr>
          <p:spPr bwMode="auto">
            <a:xfrm>
              <a:off x="4026" y="1635"/>
              <a:ext cx="574" cy="438"/>
            </a:xfrm>
            <a:custGeom>
              <a:avLst/>
              <a:gdLst>
                <a:gd name="T0" fmla="*/ 53 w 1044"/>
                <a:gd name="T1" fmla="*/ 0 h 1225"/>
                <a:gd name="T2" fmla="*/ 26 w 1044"/>
                <a:gd name="T3" fmla="*/ 1 h 1225"/>
                <a:gd name="T4" fmla="*/ 13 w 1044"/>
                <a:gd name="T5" fmla="*/ 1 h 1225"/>
                <a:gd name="T6" fmla="*/ 3 w 1044"/>
                <a:gd name="T7" fmla="*/ 3 h 1225"/>
                <a:gd name="T8" fmla="*/ 2 w 1044"/>
                <a:gd name="T9" fmla="*/ 4 h 1225"/>
                <a:gd name="T10" fmla="*/ 12 w 1044"/>
                <a:gd name="T11" fmla="*/ 5 h 1225"/>
                <a:gd name="T12" fmla="*/ 31 w 1044"/>
                <a:gd name="T13" fmla="*/ 6 h 1225"/>
                <a:gd name="T14" fmla="*/ 53 w 1044"/>
                <a:gd name="T15" fmla="*/ 7 h 12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4" h="1225">
                  <a:moveTo>
                    <a:pt x="1044" y="0"/>
                  </a:moveTo>
                  <a:cubicBezTo>
                    <a:pt x="955" y="24"/>
                    <a:pt x="641" y="102"/>
                    <a:pt x="510" y="144"/>
                  </a:cubicBezTo>
                  <a:cubicBezTo>
                    <a:pt x="379" y="186"/>
                    <a:pt x="334" y="200"/>
                    <a:pt x="258" y="252"/>
                  </a:cubicBezTo>
                  <a:cubicBezTo>
                    <a:pt x="182" y="304"/>
                    <a:pt x="91" y="380"/>
                    <a:pt x="53" y="456"/>
                  </a:cubicBezTo>
                  <a:cubicBezTo>
                    <a:pt x="15" y="532"/>
                    <a:pt x="0" y="626"/>
                    <a:pt x="30" y="708"/>
                  </a:cubicBezTo>
                  <a:cubicBezTo>
                    <a:pt x="60" y="790"/>
                    <a:pt x="134" y="880"/>
                    <a:pt x="234" y="948"/>
                  </a:cubicBezTo>
                  <a:cubicBezTo>
                    <a:pt x="334" y="1016"/>
                    <a:pt x="495" y="1070"/>
                    <a:pt x="630" y="1116"/>
                  </a:cubicBezTo>
                  <a:cubicBezTo>
                    <a:pt x="765" y="1162"/>
                    <a:pt x="958" y="1202"/>
                    <a:pt x="1044" y="1225"/>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 name="Freeform 123"/>
            <p:cNvSpPr>
              <a:spLocks noChangeAspect="1"/>
            </p:cNvSpPr>
            <p:nvPr/>
          </p:nvSpPr>
          <p:spPr bwMode="auto">
            <a:xfrm>
              <a:off x="4107" y="1682"/>
              <a:ext cx="468" cy="375"/>
            </a:xfrm>
            <a:custGeom>
              <a:avLst/>
              <a:gdLst>
                <a:gd name="T0" fmla="*/ 27 w 853"/>
                <a:gd name="T1" fmla="*/ 0 h 1048"/>
                <a:gd name="T2" fmla="*/ 14 w 853"/>
                <a:gd name="T3" fmla="*/ 1 h 1048"/>
                <a:gd name="T4" fmla="*/ 13 w 853"/>
                <a:gd name="T5" fmla="*/ 1 h 1048"/>
                <a:gd name="T6" fmla="*/ 9 w 853"/>
                <a:gd name="T7" fmla="*/ 1 h 1048"/>
                <a:gd name="T8" fmla="*/ 3 w 853"/>
                <a:gd name="T9" fmla="*/ 2 h 1048"/>
                <a:gd name="T10" fmla="*/ 1 w 853"/>
                <a:gd name="T11" fmla="*/ 3 h 1048"/>
                <a:gd name="T12" fmla="*/ 1 w 853"/>
                <a:gd name="T13" fmla="*/ 3 h 1048"/>
                <a:gd name="T14" fmla="*/ 2 w 853"/>
                <a:gd name="T15" fmla="*/ 4 h 1048"/>
                <a:gd name="T16" fmla="*/ 7 w 853"/>
                <a:gd name="T17" fmla="*/ 4 h 1048"/>
                <a:gd name="T18" fmla="*/ 18 w 853"/>
                <a:gd name="T19" fmla="*/ 5 h 1048"/>
                <a:gd name="T20" fmla="*/ 42 w 853"/>
                <a:gd name="T21" fmla="*/ 6 h 10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3" h="1048">
                  <a:moveTo>
                    <a:pt x="544" y="0"/>
                  </a:moveTo>
                  <a:cubicBezTo>
                    <a:pt x="502" y="22"/>
                    <a:pt x="340" y="108"/>
                    <a:pt x="292" y="132"/>
                  </a:cubicBezTo>
                  <a:cubicBezTo>
                    <a:pt x="244" y="156"/>
                    <a:pt x="275" y="134"/>
                    <a:pt x="256" y="144"/>
                  </a:cubicBezTo>
                  <a:cubicBezTo>
                    <a:pt x="237" y="154"/>
                    <a:pt x="211" y="164"/>
                    <a:pt x="178" y="192"/>
                  </a:cubicBezTo>
                  <a:cubicBezTo>
                    <a:pt x="145" y="220"/>
                    <a:pt x="86" y="276"/>
                    <a:pt x="58" y="312"/>
                  </a:cubicBezTo>
                  <a:cubicBezTo>
                    <a:pt x="30" y="348"/>
                    <a:pt x="19" y="374"/>
                    <a:pt x="10" y="408"/>
                  </a:cubicBezTo>
                  <a:cubicBezTo>
                    <a:pt x="1" y="442"/>
                    <a:pt x="0" y="478"/>
                    <a:pt x="4" y="516"/>
                  </a:cubicBezTo>
                  <a:cubicBezTo>
                    <a:pt x="8" y="554"/>
                    <a:pt x="14" y="600"/>
                    <a:pt x="36" y="639"/>
                  </a:cubicBezTo>
                  <a:cubicBezTo>
                    <a:pt x="58" y="678"/>
                    <a:pt x="83" y="712"/>
                    <a:pt x="136" y="750"/>
                  </a:cubicBezTo>
                  <a:cubicBezTo>
                    <a:pt x="189" y="788"/>
                    <a:pt x="235" y="816"/>
                    <a:pt x="354" y="866"/>
                  </a:cubicBezTo>
                  <a:cubicBezTo>
                    <a:pt x="473" y="916"/>
                    <a:pt x="770" y="1018"/>
                    <a:pt x="853" y="1048"/>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 name="Freeform 124"/>
            <p:cNvSpPr>
              <a:spLocks noChangeAspect="1"/>
            </p:cNvSpPr>
            <p:nvPr/>
          </p:nvSpPr>
          <p:spPr bwMode="auto">
            <a:xfrm>
              <a:off x="4251" y="1633"/>
              <a:ext cx="395" cy="442"/>
            </a:xfrm>
            <a:custGeom>
              <a:avLst/>
              <a:gdLst>
                <a:gd name="T0" fmla="*/ 36 w 719"/>
                <a:gd name="T1" fmla="*/ 0 h 1236"/>
                <a:gd name="T2" fmla="*/ 11 w 719"/>
                <a:gd name="T3" fmla="*/ 2 h 1236"/>
                <a:gd name="T4" fmla="*/ 2 w 719"/>
                <a:gd name="T5" fmla="*/ 3 h 1236"/>
                <a:gd name="T6" fmla="*/ 1 w 719"/>
                <a:gd name="T7" fmla="*/ 4 h 1236"/>
                <a:gd name="T8" fmla="*/ 9 w 719"/>
                <a:gd name="T9" fmla="*/ 5 h 1236"/>
                <a:gd name="T10" fmla="*/ 34 w 719"/>
                <a:gd name="T11" fmla="*/ 7 h 1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9" h="1236">
                  <a:moveTo>
                    <a:pt x="719" y="0"/>
                  </a:moveTo>
                  <a:cubicBezTo>
                    <a:pt x="635" y="46"/>
                    <a:pt x="331" y="201"/>
                    <a:pt x="218" y="278"/>
                  </a:cubicBezTo>
                  <a:cubicBezTo>
                    <a:pt x="105" y="355"/>
                    <a:pt x="73" y="389"/>
                    <a:pt x="41" y="462"/>
                  </a:cubicBezTo>
                  <a:cubicBezTo>
                    <a:pt x="9" y="535"/>
                    <a:pt x="0" y="642"/>
                    <a:pt x="23" y="714"/>
                  </a:cubicBezTo>
                  <a:cubicBezTo>
                    <a:pt x="46" y="786"/>
                    <a:pt x="69" y="807"/>
                    <a:pt x="179" y="894"/>
                  </a:cubicBezTo>
                  <a:cubicBezTo>
                    <a:pt x="289" y="981"/>
                    <a:pt x="578" y="1165"/>
                    <a:pt x="683" y="1236"/>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 name="Freeform 125"/>
            <p:cNvSpPr>
              <a:spLocks noChangeAspect="1"/>
            </p:cNvSpPr>
            <p:nvPr/>
          </p:nvSpPr>
          <p:spPr bwMode="auto">
            <a:xfrm>
              <a:off x="4650" y="1635"/>
              <a:ext cx="137" cy="438"/>
            </a:xfrm>
            <a:custGeom>
              <a:avLst/>
              <a:gdLst>
                <a:gd name="T0" fmla="*/ 0 w 249"/>
                <a:gd name="T1" fmla="*/ 0 h 1225"/>
                <a:gd name="T2" fmla="*/ 6 w 249"/>
                <a:gd name="T3" fmla="*/ 0 h 1225"/>
                <a:gd name="T4" fmla="*/ 12 w 249"/>
                <a:gd name="T5" fmla="*/ 2 h 1225"/>
                <a:gd name="T6" fmla="*/ 12 w 249"/>
                <a:gd name="T7" fmla="*/ 4 h 1225"/>
                <a:gd name="T8" fmla="*/ 12 w 249"/>
                <a:gd name="T9" fmla="*/ 5 h 1225"/>
                <a:gd name="T10" fmla="*/ 9 w 249"/>
                <a:gd name="T11" fmla="*/ 6 h 1225"/>
                <a:gd name="T12" fmla="*/ 5 w 249"/>
                <a:gd name="T13" fmla="*/ 7 h 1225"/>
                <a:gd name="T14" fmla="*/ 0 w 249"/>
                <a:gd name="T15" fmla="*/ 7 h 12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9" h="1225">
                  <a:moveTo>
                    <a:pt x="0" y="0"/>
                  </a:moveTo>
                  <a:cubicBezTo>
                    <a:pt x="18" y="11"/>
                    <a:pt x="69" y="3"/>
                    <a:pt x="107" y="66"/>
                  </a:cubicBezTo>
                  <a:cubicBezTo>
                    <a:pt x="145" y="129"/>
                    <a:pt x="205" y="290"/>
                    <a:pt x="227" y="378"/>
                  </a:cubicBezTo>
                  <a:cubicBezTo>
                    <a:pt x="249" y="466"/>
                    <a:pt x="239" y="517"/>
                    <a:pt x="239" y="594"/>
                  </a:cubicBezTo>
                  <a:cubicBezTo>
                    <a:pt x="239" y="671"/>
                    <a:pt x="238" y="767"/>
                    <a:pt x="227" y="840"/>
                  </a:cubicBezTo>
                  <a:cubicBezTo>
                    <a:pt x="216" y="913"/>
                    <a:pt x="195" y="976"/>
                    <a:pt x="173" y="1032"/>
                  </a:cubicBezTo>
                  <a:cubicBezTo>
                    <a:pt x="151" y="1088"/>
                    <a:pt x="124" y="1144"/>
                    <a:pt x="95" y="1176"/>
                  </a:cubicBezTo>
                  <a:cubicBezTo>
                    <a:pt x="66" y="1208"/>
                    <a:pt x="20" y="1215"/>
                    <a:pt x="0" y="1225"/>
                  </a:cubicBezTo>
                </a:path>
              </a:pathLst>
            </a:custGeom>
            <a:noFill/>
            <a:ln w="0" cap="flat" cmpd="sng">
              <a:solidFill>
                <a:srgbClr val="27386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49" name="Равнобедренный треугольник 5"/>
          <p:cNvSpPr>
            <a:spLocks noChangeArrowheads="1"/>
          </p:cNvSpPr>
          <p:nvPr/>
        </p:nvSpPr>
        <p:spPr bwMode="auto">
          <a:xfrm rot="-6081449">
            <a:off x="5275762" y="2765663"/>
            <a:ext cx="198611" cy="1790261"/>
          </a:xfrm>
          <a:prstGeom prst="triangle">
            <a:avLst>
              <a:gd name="adj" fmla="val 50000"/>
            </a:avLst>
          </a:prstGeom>
          <a:solidFill>
            <a:srgbClr val="CCFFCC">
              <a:alpha val="58000"/>
            </a:srgbClr>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rot="10800000" lIns="81436" tIns="40718" rIns="81436" bIns="40718" anchor="ctr"/>
          <a:lstStyle/>
          <a:p>
            <a:pPr eaLnBrk="0" hangingPunct="0">
              <a:defRPr/>
            </a:pPr>
            <a:endParaRPr lang="ru-RU" sz="1600" b="1">
              <a:solidFill>
                <a:schemeClr val="lt1"/>
              </a:solidFill>
            </a:endParaRPr>
          </a:p>
        </p:txBody>
      </p:sp>
      <p:sp>
        <p:nvSpPr>
          <p:cNvPr id="54" name="Text Box 135"/>
          <p:cNvSpPr txBox="1">
            <a:spLocks noChangeArrowheads="1"/>
          </p:cNvSpPr>
          <p:nvPr/>
        </p:nvSpPr>
        <p:spPr bwMode="auto">
          <a:xfrm>
            <a:off x="3826742" y="4348377"/>
            <a:ext cx="1318781" cy="42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436" tIns="40718" rIns="81436" bIns="40718">
            <a:spAutoFit/>
          </a:bodyPr>
          <a:lstStyle>
            <a:lvl1pPr algn="l" eaLnBrk="0" hangingPunct="0">
              <a:spcBef>
                <a:spcPct val="20000"/>
              </a:spcBef>
              <a:buClr>
                <a:schemeClr val="hlink"/>
              </a:buClr>
              <a:buSzPct val="120000"/>
              <a:buChar char="•"/>
              <a:defRPr sz="3600">
                <a:solidFill>
                  <a:schemeClr val="tx1"/>
                </a:solidFill>
                <a:latin typeface="Tahoma" pitchFamily="34" charset="0"/>
              </a:defRPr>
            </a:lvl1pPr>
            <a:lvl2pPr marL="742950" indent="-285750" algn="l" eaLnBrk="0" hangingPunct="0">
              <a:spcBef>
                <a:spcPct val="20000"/>
              </a:spcBef>
              <a:buFont typeface="Tahoma" pitchFamily="34" charset="0"/>
              <a:buChar char="–"/>
              <a:defRPr sz="3100">
                <a:solidFill>
                  <a:schemeClr val="tx1"/>
                </a:solidFill>
                <a:latin typeface="Tahoma" pitchFamily="34" charset="0"/>
              </a:defRPr>
            </a:lvl2pPr>
            <a:lvl3pPr marL="1143000" indent="-228600" algn="l" eaLnBrk="0" hangingPunct="0">
              <a:spcBef>
                <a:spcPct val="20000"/>
              </a:spcBef>
              <a:buClr>
                <a:schemeClr val="hlink"/>
              </a:buClr>
              <a:buSzPct val="120000"/>
              <a:buChar char="•"/>
              <a:defRPr sz="2700">
                <a:solidFill>
                  <a:schemeClr val="tx1"/>
                </a:solidFill>
                <a:latin typeface="Tahoma" pitchFamily="34" charset="0"/>
              </a:defRPr>
            </a:lvl3pPr>
            <a:lvl4pPr marL="1600200" indent="-228600" algn="l" eaLnBrk="0" hangingPunct="0">
              <a:spcBef>
                <a:spcPct val="20000"/>
              </a:spcBef>
              <a:buFont typeface="Tahoma" pitchFamily="34" charset="0"/>
              <a:buChar char="–"/>
              <a:defRPr sz="2200">
                <a:solidFill>
                  <a:schemeClr val="tx1"/>
                </a:solidFill>
                <a:latin typeface="Tahoma" pitchFamily="34" charset="0"/>
              </a:defRPr>
            </a:lvl4pPr>
            <a:lvl5pPr marL="2057400" indent="-228600" algn="l" eaLnBrk="0" hangingPunct="0">
              <a:spcBef>
                <a:spcPct val="20000"/>
              </a:spcBef>
              <a:buClr>
                <a:schemeClr val="hlink"/>
              </a:buClr>
              <a:buSzPct val="80000"/>
              <a:buFont typeface="Wingdings" pitchFamily="2" charset="2"/>
              <a:buChar char="v"/>
              <a:defRPr sz="22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9pPr>
          </a:lstStyle>
          <a:p>
            <a:pPr algn="ctr" eaLnBrk="1" hangingPunct="1">
              <a:spcBef>
                <a:spcPct val="0"/>
              </a:spcBef>
              <a:buClrTx/>
              <a:buSzTx/>
              <a:buFontTx/>
              <a:buNone/>
            </a:pPr>
            <a:r>
              <a:rPr lang="ru-RU" altLang="ru-RU" sz="1100" b="1" dirty="0" smtClean="0">
                <a:solidFill>
                  <a:srgbClr val="27386D"/>
                </a:solidFill>
                <a:latin typeface="Arial" charset="0"/>
              </a:rPr>
              <a:t>БПЛА</a:t>
            </a:r>
            <a:r>
              <a:rPr lang="en-US" altLang="ru-RU" sz="1100" b="1" dirty="0" smtClean="0">
                <a:solidFill>
                  <a:srgbClr val="27386D"/>
                </a:solidFill>
                <a:latin typeface="Arial" charset="0"/>
              </a:rPr>
              <a:t>-</a:t>
            </a:r>
            <a:r>
              <a:rPr lang="ru-RU" altLang="ru-RU" sz="1100" b="1" dirty="0" smtClean="0">
                <a:solidFill>
                  <a:srgbClr val="27386D"/>
                </a:solidFill>
                <a:latin typeface="Arial" charset="0"/>
              </a:rPr>
              <a:t>перехватчик</a:t>
            </a:r>
            <a:endParaRPr lang="ru-RU" altLang="ru-RU" sz="1100" b="1" dirty="0">
              <a:solidFill>
                <a:srgbClr val="27386D"/>
              </a:solidFill>
              <a:latin typeface="Arial" charset="0"/>
            </a:endParaRPr>
          </a:p>
        </p:txBody>
      </p:sp>
      <p:sp>
        <p:nvSpPr>
          <p:cNvPr id="56" name="Объект 2"/>
          <p:cNvSpPr txBox="1">
            <a:spLocks/>
          </p:cNvSpPr>
          <p:nvPr/>
        </p:nvSpPr>
        <p:spPr>
          <a:xfrm>
            <a:off x="1" y="1083396"/>
            <a:ext cx="9143999" cy="1012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0" algn="just">
              <a:buNone/>
            </a:pPr>
            <a:r>
              <a:rPr lang="ru-RU" sz="1800" dirty="0" smtClean="0">
                <a:solidFill>
                  <a:srgbClr val="27386D"/>
                </a:solidFill>
              </a:rPr>
              <a:t>Комплекс РОСК-1 </a:t>
            </a:r>
            <a:r>
              <a:rPr lang="ru-RU" sz="1800" dirty="0">
                <a:solidFill>
                  <a:srgbClr val="27386D"/>
                </a:solidFill>
              </a:rPr>
              <a:t>предназначен для решения задач </a:t>
            </a:r>
            <a:r>
              <a:rPr lang="ru-RU" sz="1800" dirty="0" smtClean="0">
                <a:solidFill>
                  <a:srgbClr val="27386D"/>
                </a:solidFill>
              </a:rPr>
              <a:t>обнаружения, распознавания и противодействия БпЛА, а также оценки орнитологической обстановки в районе установки.</a:t>
            </a:r>
            <a:endParaRPr lang="ru-RU" sz="1800" dirty="0">
              <a:solidFill>
                <a:srgbClr val="27386D"/>
              </a:solidFill>
            </a:endParaRPr>
          </a:p>
        </p:txBody>
      </p:sp>
      <p:sp>
        <p:nvSpPr>
          <p:cNvPr id="57" name="Text Box 23"/>
          <p:cNvSpPr txBox="1">
            <a:spLocks noChangeArrowheads="1"/>
          </p:cNvSpPr>
          <p:nvPr/>
        </p:nvSpPr>
        <p:spPr bwMode="auto">
          <a:xfrm>
            <a:off x="341559" y="3084159"/>
            <a:ext cx="3238429" cy="342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436" tIns="40718" rIns="81436" bIns="40718">
            <a:spAutoFit/>
          </a:bodyPr>
          <a:lstStyle>
            <a:lvl1pPr marL="381000" indent="-381000" algn="l" eaLnBrk="0" hangingPunct="0">
              <a:spcBef>
                <a:spcPct val="20000"/>
              </a:spcBef>
              <a:buClr>
                <a:schemeClr val="hlink"/>
              </a:buClr>
              <a:buSzPct val="120000"/>
              <a:buChar char="•"/>
              <a:defRPr sz="3600">
                <a:solidFill>
                  <a:schemeClr val="tx1"/>
                </a:solidFill>
                <a:latin typeface="Tahoma" pitchFamily="34" charset="0"/>
              </a:defRPr>
            </a:lvl1pPr>
            <a:lvl2pPr marL="838200" indent="-381000" algn="l" eaLnBrk="0" hangingPunct="0">
              <a:spcBef>
                <a:spcPct val="20000"/>
              </a:spcBef>
              <a:buFont typeface="Tahoma" pitchFamily="34" charset="0"/>
              <a:buChar char="–"/>
              <a:defRPr sz="3100">
                <a:solidFill>
                  <a:schemeClr val="tx1"/>
                </a:solidFill>
                <a:latin typeface="Tahoma" pitchFamily="34" charset="0"/>
              </a:defRPr>
            </a:lvl2pPr>
            <a:lvl3pPr marL="1295400" indent="-381000" algn="l" eaLnBrk="0" hangingPunct="0">
              <a:spcBef>
                <a:spcPct val="20000"/>
              </a:spcBef>
              <a:buClr>
                <a:schemeClr val="hlink"/>
              </a:buClr>
              <a:buSzPct val="120000"/>
              <a:buChar char="•"/>
              <a:defRPr sz="2700">
                <a:solidFill>
                  <a:schemeClr val="tx1"/>
                </a:solidFill>
                <a:latin typeface="Tahoma" pitchFamily="34" charset="0"/>
              </a:defRPr>
            </a:lvl3pPr>
            <a:lvl4pPr marL="1752600" indent="-381000" algn="l" eaLnBrk="0" hangingPunct="0">
              <a:spcBef>
                <a:spcPct val="20000"/>
              </a:spcBef>
              <a:buFont typeface="Tahoma" pitchFamily="34" charset="0"/>
              <a:buChar char="–"/>
              <a:defRPr sz="2200">
                <a:solidFill>
                  <a:schemeClr val="tx1"/>
                </a:solidFill>
                <a:latin typeface="Tahoma" pitchFamily="34" charset="0"/>
              </a:defRPr>
            </a:lvl4pPr>
            <a:lvl5pPr marL="2209800" indent="-381000" algn="l" eaLnBrk="0" hangingPunct="0">
              <a:spcBef>
                <a:spcPct val="20000"/>
              </a:spcBef>
              <a:buClr>
                <a:schemeClr val="hlink"/>
              </a:buClr>
              <a:buSzPct val="80000"/>
              <a:buFont typeface="Wingdings" pitchFamily="2" charset="2"/>
              <a:buChar char="v"/>
              <a:defRPr sz="2200">
                <a:solidFill>
                  <a:schemeClr val="tx1"/>
                </a:solidFill>
                <a:latin typeface="Tahoma" pitchFamily="34" charset="0"/>
              </a:defRPr>
            </a:lvl5pPr>
            <a:lvl6pPr marL="2667000" indent="-3810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6pPr>
            <a:lvl7pPr marL="3124200" indent="-3810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7pPr>
            <a:lvl8pPr marL="3581400" indent="-3810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8pPr>
            <a:lvl9pPr marL="4038600" indent="-3810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9pPr>
          </a:lstStyle>
          <a:p>
            <a:pPr marL="176213" indent="-176213" eaLnBrk="1" hangingPunct="1">
              <a:lnSpc>
                <a:spcPct val="110000"/>
              </a:lnSpc>
              <a:spcBef>
                <a:spcPct val="0"/>
              </a:spcBef>
              <a:buClrTx/>
              <a:buSzTx/>
              <a:buFontTx/>
              <a:buNone/>
            </a:pPr>
            <a:r>
              <a:rPr lang="ru-RU" altLang="ru-RU" sz="1400" u="sng" dirty="0" smtClean="0">
                <a:solidFill>
                  <a:srgbClr val="27386D"/>
                </a:solidFill>
                <a:latin typeface="+mn-lt"/>
              </a:rPr>
              <a:t>Модульный состав комплекса</a:t>
            </a:r>
          </a:p>
          <a:p>
            <a:pPr marL="176213" indent="-176213" eaLnBrk="1" hangingPunct="1">
              <a:lnSpc>
                <a:spcPct val="110000"/>
              </a:lnSpc>
              <a:buClrTx/>
              <a:buSzTx/>
              <a:buFontTx/>
              <a:buAutoNum type="arabicPeriod"/>
            </a:pPr>
            <a:r>
              <a:rPr lang="ru-RU" altLang="ru-RU" sz="1400" dirty="0" err="1" smtClean="0">
                <a:solidFill>
                  <a:srgbClr val="27386D"/>
                </a:solidFill>
                <a:latin typeface="+mn-lt"/>
              </a:rPr>
              <a:t>Трехкоординатная</a:t>
            </a:r>
            <a:r>
              <a:rPr lang="ru-RU" altLang="ru-RU" sz="1400" dirty="0" smtClean="0">
                <a:solidFill>
                  <a:srgbClr val="27386D"/>
                </a:solidFill>
                <a:latin typeface="+mn-lt"/>
              </a:rPr>
              <a:t> РЛС обнаружения и сопровождения БПЛА 3-см диапазона</a:t>
            </a:r>
          </a:p>
          <a:p>
            <a:pPr marL="176213" indent="-176213" eaLnBrk="1" hangingPunct="1">
              <a:lnSpc>
                <a:spcPct val="110000"/>
              </a:lnSpc>
              <a:buClrTx/>
              <a:buSzTx/>
              <a:buFontTx/>
              <a:buAutoNum type="arabicPeriod" startAt="2"/>
            </a:pPr>
            <a:r>
              <a:rPr lang="ru-RU" altLang="ru-RU" sz="1400" dirty="0" smtClean="0">
                <a:solidFill>
                  <a:srgbClr val="27386D"/>
                </a:solidFill>
                <a:latin typeface="+mn-lt"/>
              </a:rPr>
              <a:t>Многодиапазонная оптико-электронная система </a:t>
            </a:r>
            <a:r>
              <a:rPr lang="ru-RU" altLang="ru-RU" sz="1400" dirty="0">
                <a:solidFill>
                  <a:srgbClr val="27386D"/>
                </a:solidFill>
                <a:latin typeface="+mn-lt"/>
              </a:rPr>
              <a:t>наблюдения </a:t>
            </a:r>
          </a:p>
          <a:p>
            <a:pPr marL="176213" indent="-176213" eaLnBrk="1" hangingPunct="1">
              <a:lnSpc>
                <a:spcPct val="110000"/>
              </a:lnSpc>
              <a:buClrTx/>
              <a:buSzTx/>
              <a:buFontTx/>
              <a:buAutoNum type="arabicPeriod" startAt="2"/>
            </a:pPr>
            <a:r>
              <a:rPr lang="ru-RU" altLang="ru-RU" sz="1400" dirty="0">
                <a:solidFill>
                  <a:srgbClr val="27386D"/>
                </a:solidFill>
                <a:latin typeface="+mn-lt"/>
              </a:rPr>
              <a:t>Системы </a:t>
            </a:r>
            <a:r>
              <a:rPr lang="ru-RU" altLang="ru-RU" sz="1400" dirty="0" smtClean="0">
                <a:solidFill>
                  <a:srgbClr val="27386D"/>
                </a:solidFill>
                <a:latin typeface="+mn-lt"/>
              </a:rPr>
              <a:t>радиотехнического контроля (пеленги каналов управления) и радиоэлектронного управления (постановка помех)</a:t>
            </a:r>
          </a:p>
          <a:p>
            <a:pPr marL="176213" indent="-176213" eaLnBrk="1" hangingPunct="1">
              <a:lnSpc>
                <a:spcPct val="110000"/>
              </a:lnSpc>
              <a:buClrTx/>
              <a:buSzTx/>
              <a:buFontTx/>
              <a:buAutoNum type="arabicPeriod" startAt="2"/>
            </a:pPr>
            <a:r>
              <a:rPr lang="ru-RU" altLang="ru-RU" sz="1400" dirty="0" smtClean="0">
                <a:solidFill>
                  <a:srgbClr val="27386D"/>
                </a:solidFill>
                <a:latin typeface="+mn-lt"/>
              </a:rPr>
              <a:t>АЗН-В приемник</a:t>
            </a:r>
            <a:endParaRPr lang="ru-RU" altLang="ru-RU" sz="1400" dirty="0">
              <a:solidFill>
                <a:srgbClr val="27386D"/>
              </a:solidFill>
              <a:latin typeface="+mn-lt"/>
            </a:endParaRPr>
          </a:p>
          <a:p>
            <a:pPr marL="176213" indent="-176213" eaLnBrk="1" hangingPunct="1">
              <a:lnSpc>
                <a:spcPct val="110000"/>
              </a:lnSpc>
              <a:buClrTx/>
              <a:buSzTx/>
              <a:buFontTx/>
              <a:buAutoNum type="arabicPeriod" startAt="2"/>
            </a:pPr>
            <a:r>
              <a:rPr lang="ru-RU" altLang="ru-RU" sz="1400" i="1" dirty="0" smtClean="0">
                <a:solidFill>
                  <a:srgbClr val="27386D"/>
                </a:solidFill>
                <a:latin typeface="+mn-lt"/>
              </a:rPr>
              <a:t>*В перспективе </a:t>
            </a:r>
          </a:p>
          <a:p>
            <a:pPr marL="0" indent="0" eaLnBrk="1" hangingPunct="1">
              <a:lnSpc>
                <a:spcPct val="110000"/>
              </a:lnSpc>
              <a:buClrTx/>
              <a:buSzTx/>
              <a:buNone/>
            </a:pPr>
            <a:r>
              <a:rPr lang="ru-RU" altLang="ru-RU" sz="1400" i="1" dirty="0" smtClean="0">
                <a:solidFill>
                  <a:srgbClr val="27386D"/>
                </a:solidFill>
                <a:latin typeface="+mn-lt"/>
              </a:rPr>
              <a:t>БПЛА-перехватчик </a:t>
            </a:r>
            <a:r>
              <a:rPr lang="ru-RU" altLang="ru-RU" sz="1400" dirty="0" smtClean="0">
                <a:solidFill>
                  <a:srgbClr val="27386D"/>
                </a:solidFill>
                <a:latin typeface="+mn-lt"/>
              </a:rPr>
              <a:t>       </a:t>
            </a:r>
            <a:endParaRPr lang="ru-RU" altLang="ru-RU" sz="1400" dirty="0">
              <a:solidFill>
                <a:srgbClr val="27386D"/>
              </a:solidFill>
              <a:latin typeface="+mn-lt"/>
            </a:endParaRPr>
          </a:p>
        </p:txBody>
      </p:sp>
      <p:sp>
        <p:nvSpPr>
          <p:cNvPr id="59" name="AutoShape 19"/>
          <p:cNvSpPr>
            <a:spLocks noChangeArrowheads="1"/>
          </p:cNvSpPr>
          <p:nvPr/>
        </p:nvSpPr>
        <p:spPr bwMode="auto">
          <a:xfrm>
            <a:off x="6937686" y="1978624"/>
            <a:ext cx="2030785" cy="930662"/>
          </a:xfrm>
          <a:prstGeom prst="wedgeRoundRectCallout">
            <a:avLst>
              <a:gd name="adj1" fmla="val 9785"/>
              <a:gd name="adj2" fmla="val 68648"/>
              <a:gd name="adj3" fmla="val 16667"/>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1200" u="sng" dirty="0">
                <a:solidFill>
                  <a:srgbClr val="27386D"/>
                </a:solidFill>
              </a:rPr>
              <a:t>Зона обнаружения</a:t>
            </a:r>
            <a:r>
              <a:rPr lang="ru-RU" altLang="ru-RU" sz="1200" dirty="0">
                <a:solidFill>
                  <a:srgbClr val="27386D"/>
                </a:solidFill>
              </a:rPr>
              <a:t> для целей с ЭПР до 0,2 м2 :</a:t>
            </a:r>
          </a:p>
          <a:p>
            <a:pPr algn="ctr"/>
            <a:r>
              <a:rPr lang="ru-RU" altLang="ru-RU" sz="1200" dirty="0">
                <a:solidFill>
                  <a:srgbClr val="27386D"/>
                </a:solidFill>
              </a:rPr>
              <a:t>  по Д – не менее 15</a:t>
            </a:r>
            <a:r>
              <a:rPr lang="en-US" altLang="ru-RU" sz="1200" dirty="0">
                <a:solidFill>
                  <a:srgbClr val="27386D"/>
                </a:solidFill>
              </a:rPr>
              <a:t> </a:t>
            </a:r>
            <a:r>
              <a:rPr lang="ru-RU" altLang="ru-RU" sz="1200" dirty="0">
                <a:solidFill>
                  <a:srgbClr val="27386D"/>
                </a:solidFill>
              </a:rPr>
              <a:t>км;</a:t>
            </a:r>
          </a:p>
          <a:p>
            <a:pPr algn="ctr"/>
            <a:r>
              <a:rPr lang="ru-RU" altLang="ru-RU" sz="1200" dirty="0">
                <a:solidFill>
                  <a:srgbClr val="27386D"/>
                </a:solidFill>
              </a:rPr>
              <a:t> </a:t>
            </a:r>
            <a:r>
              <a:rPr lang="ru-RU" altLang="ru-RU" sz="1200" dirty="0">
                <a:solidFill>
                  <a:srgbClr val="FF0000"/>
                </a:solidFill>
              </a:rPr>
              <a:t> </a:t>
            </a:r>
            <a:r>
              <a:rPr lang="ru-RU" altLang="ru-RU" sz="1200" dirty="0">
                <a:solidFill>
                  <a:srgbClr val="27386D"/>
                </a:solidFill>
              </a:rPr>
              <a:t>по Н – не менее 1,5 км;</a:t>
            </a:r>
          </a:p>
          <a:p>
            <a:pPr algn="ctr"/>
            <a:r>
              <a:rPr lang="ru-RU" altLang="ru-RU" sz="1200" dirty="0">
                <a:solidFill>
                  <a:srgbClr val="27386D"/>
                </a:solidFill>
              </a:rPr>
              <a:t>  Д мин  – не более 300 м</a:t>
            </a:r>
          </a:p>
        </p:txBody>
      </p:sp>
      <p:sp>
        <p:nvSpPr>
          <p:cNvPr id="60" name="AutoShape 20"/>
          <p:cNvSpPr>
            <a:spLocks noChangeArrowheads="1"/>
          </p:cNvSpPr>
          <p:nvPr/>
        </p:nvSpPr>
        <p:spPr bwMode="auto">
          <a:xfrm>
            <a:off x="6937686" y="5348866"/>
            <a:ext cx="2029160" cy="747701"/>
          </a:xfrm>
          <a:prstGeom prst="wedgeRoundRectCallout">
            <a:avLst>
              <a:gd name="adj1" fmla="val 2048"/>
              <a:gd name="adj2" fmla="val -90389"/>
              <a:gd name="adj3" fmla="val 16667"/>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1200" u="sng" dirty="0">
                <a:solidFill>
                  <a:srgbClr val="27386D"/>
                </a:solidFill>
              </a:rPr>
              <a:t>Зона </a:t>
            </a:r>
            <a:r>
              <a:rPr lang="ru-RU" altLang="ru-RU" sz="1200" u="sng" dirty="0" smtClean="0">
                <a:solidFill>
                  <a:srgbClr val="27386D"/>
                </a:solidFill>
              </a:rPr>
              <a:t>РЭУ</a:t>
            </a:r>
            <a:endParaRPr lang="ru-RU" altLang="ru-RU" sz="1200" u="sng" dirty="0">
              <a:solidFill>
                <a:srgbClr val="27386D"/>
              </a:solidFill>
            </a:endParaRPr>
          </a:p>
          <a:p>
            <a:pPr algn="ctr"/>
            <a:r>
              <a:rPr lang="ru-RU" altLang="ru-RU" sz="1200" dirty="0" smtClean="0">
                <a:solidFill>
                  <a:srgbClr val="27386D"/>
                </a:solidFill>
              </a:rPr>
              <a:t>каналами </a:t>
            </a:r>
            <a:r>
              <a:rPr lang="ru-RU" altLang="ru-RU" sz="1200" dirty="0">
                <a:solidFill>
                  <a:srgbClr val="27386D"/>
                </a:solidFill>
              </a:rPr>
              <a:t>управления и навигационной сети – </a:t>
            </a:r>
            <a:endParaRPr lang="ru-RU" altLang="ru-RU" sz="1200" dirty="0" smtClean="0">
              <a:solidFill>
                <a:srgbClr val="27386D"/>
              </a:solidFill>
            </a:endParaRPr>
          </a:p>
          <a:p>
            <a:pPr algn="ctr"/>
            <a:r>
              <a:rPr lang="ru-RU" altLang="ru-RU" sz="1200" dirty="0" smtClean="0">
                <a:solidFill>
                  <a:srgbClr val="27386D"/>
                </a:solidFill>
              </a:rPr>
              <a:t>не </a:t>
            </a:r>
            <a:r>
              <a:rPr lang="ru-RU" altLang="ru-RU" sz="1200" dirty="0">
                <a:solidFill>
                  <a:srgbClr val="27386D"/>
                </a:solidFill>
              </a:rPr>
              <a:t>менее 4 км</a:t>
            </a:r>
          </a:p>
        </p:txBody>
      </p:sp>
      <p:sp>
        <p:nvSpPr>
          <p:cNvPr id="61" name="AutoShape 21"/>
          <p:cNvSpPr>
            <a:spLocks noChangeArrowheads="1"/>
          </p:cNvSpPr>
          <p:nvPr/>
        </p:nvSpPr>
        <p:spPr bwMode="auto">
          <a:xfrm>
            <a:off x="4971378" y="2017671"/>
            <a:ext cx="1787645" cy="867799"/>
          </a:xfrm>
          <a:prstGeom prst="wedgeRoundRectCallout">
            <a:avLst>
              <a:gd name="adj1" fmla="val 11792"/>
              <a:gd name="adj2" fmla="val 90334"/>
              <a:gd name="adj3" fmla="val 16667"/>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1200" u="sng" dirty="0">
                <a:solidFill>
                  <a:srgbClr val="27386D"/>
                </a:solidFill>
              </a:rPr>
              <a:t>Дальность перехвата</a:t>
            </a:r>
            <a:r>
              <a:rPr lang="ru-RU" altLang="ru-RU" sz="1200" dirty="0">
                <a:solidFill>
                  <a:srgbClr val="27386D"/>
                </a:solidFill>
              </a:rPr>
              <a:t> - до 3 км при </a:t>
            </a:r>
          </a:p>
          <a:p>
            <a:pPr algn="ctr"/>
            <a:r>
              <a:rPr lang="en-US" altLang="ru-RU" sz="1200" dirty="0">
                <a:solidFill>
                  <a:srgbClr val="27386D"/>
                </a:solidFill>
              </a:rPr>
              <a:t>H</a:t>
            </a:r>
            <a:r>
              <a:rPr lang="ru-RU" altLang="ru-RU" sz="1200" dirty="0">
                <a:solidFill>
                  <a:srgbClr val="27386D"/>
                </a:solidFill>
              </a:rPr>
              <a:t> цели до </a:t>
            </a:r>
            <a:r>
              <a:rPr lang="ru-RU" altLang="ru-RU" sz="1200" dirty="0" smtClean="0">
                <a:solidFill>
                  <a:srgbClr val="27386D"/>
                </a:solidFill>
              </a:rPr>
              <a:t>1 </a:t>
            </a:r>
            <a:r>
              <a:rPr lang="ru-RU" altLang="ru-RU" sz="1200" dirty="0">
                <a:solidFill>
                  <a:srgbClr val="27386D"/>
                </a:solidFill>
              </a:rPr>
              <a:t>км и </a:t>
            </a:r>
          </a:p>
          <a:p>
            <a:pPr algn="ctr"/>
            <a:r>
              <a:rPr lang="en-US" altLang="ru-RU" sz="1200" dirty="0" smtClean="0">
                <a:solidFill>
                  <a:srgbClr val="27386D"/>
                </a:solidFill>
              </a:rPr>
              <a:t>V</a:t>
            </a:r>
            <a:r>
              <a:rPr lang="ru-RU" altLang="ru-RU" sz="1200" dirty="0" smtClean="0">
                <a:solidFill>
                  <a:srgbClr val="27386D"/>
                </a:solidFill>
              </a:rPr>
              <a:t> цели  </a:t>
            </a:r>
            <a:r>
              <a:rPr lang="ru-RU" altLang="ru-RU" sz="1200" dirty="0">
                <a:solidFill>
                  <a:srgbClr val="27386D"/>
                </a:solidFill>
              </a:rPr>
              <a:t>до 20 м/с</a:t>
            </a:r>
          </a:p>
        </p:txBody>
      </p:sp>
      <p:pic>
        <p:nvPicPr>
          <p:cNvPr id="21" name="Рисунок 6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78396" y="4035201"/>
            <a:ext cx="888298" cy="128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Рисунок 3"/>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965249" y="3839251"/>
            <a:ext cx="1158887" cy="52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Рисунок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0892" y="6027292"/>
            <a:ext cx="697291" cy="604319"/>
          </a:xfrm>
          <a:prstGeom prst="rect">
            <a:avLst/>
          </a:prstGeom>
        </p:spPr>
      </p:pic>
      <p:pic>
        <p:nvPicPr>
          <p:cNvPr id="64" name="Рисунок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2608" y="6027292"/>
            <a:ext cx="697291" cy="604319"/>
          </a:xfrm>
          <a:prstGeom prst="rect">
            <a:avLst/>
          </a:prstGeom>
        </p:spPr>
      </p:pic>
      <p:sp>
        <p:nvSpPr>
          <p:cNvPr id="65" name="Объект 2"/>
          <p:cNvSpPr txBox="1">
            <a:spLocks/>
          </p:cNvSpPr>
          <p:nvPr/>
        </p:nvSpPr>
        <p:spPr>
          <a:xfrm>
            <a:off x="-1" y="1972084"/>
            <a:ext cx="4949667" cy="1012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0" algn="just">
              <a:buNone/>
            </a:pPr>
            <a:r>
              <a:rPr lang="ru-RU" sz="1800" dirty="0" smtClean="0">
                <a:solidFill>
                  <a:srgbClr val="27386D"/>
                </a:solidFill>
              </a:rPr>
              <a:t>Противодействие БпЛА осуществляется путем постановки помех каналам </a:t>
            </a:r>
            <a:r>
              <a:rPr lang="ru-RU" sz="1800" dirty="0">
                <a:solidFill>
                  <a:srgbClr val="27386D"/>
                </a:solidFill>
              </a:rPr>
              <a:t>управления </a:t>
            </a:r>
            <a:r>
              <a:rPr lang="ru-RU" sz="1800" dirty="0" smtClean="0">
                <a:solidFill>
                  <a:srgbClr val="27386D"/>
                </a:solidFill>
              </a:rPr>
              <a:t>БпЛА </a:t>
            </a:r>
            <a:r>
              <a:rPr lang="ru-RU" sz="1800" dirty="0">
                <a:solidFill>
                  <a:srgbClr val="27386D"/>
                </a:solidFill>
              </a:rPr>
              <a:t>и </a:t>
            </a:r>
            <a:r>
              <a:rPr lang="ru-RU" sz="1800" dirty="0" smtClean="0">
                <a:solidFill>
                  <a:srgbClr val="27386D"/>
                </a:solidFill>
              </a:rPr>
              <a:t>абонентским приемникам </a:t>
            </a:r>
            <a:r>
              <a:rPr lang="ru-RU" sz="1800" dirty="0">
                <a:solidFill>
                  <a:srgbClr val="27386D"/>
                </a:solidFill>
              </a:rPr>
              <a:t>СРНС </a:t>
            </a:r>
            <a:r>
              <a:rPr lang="ru-RU" sz="1800" dirty="0" smtClean="0">
                <a:solidFill>
                  <a:srgbClr val="27386D"/>
                </a:solidFill>
              </a:rPr>
              <a:t>(GPS</a:t>
            </a:r>
            <a:r>
              <a:rPr lang="ru-RU" sz="1800" dirty="0">
                <a:solidFill>
                  <a:srgbClr val="27386D"/>
                </a:solidFill>
              </a:rPr>
              <a:t>, ГЛОНАСС, </a:t>
            </a:r>
            <a:r>
              <a:rPr lang="ru-RU" sz="1800" dirty="0" err="1">
                <a:solidFill>
                  <a:srgbClr val="27386D"/>
                </a:solidFill>
              </a:rPr>
              <a:t>Galileo</a:t>
            </a:r>
            <a:r>
              <a:rPr lang="ru-RU" sz="1800" dirty="0">
                <a:solidFill>
                  <a:srgbClr val="27386D"/>
                </a:solidFill>
              </a:rPr>
              <a:t>, </a:t>
            </a:r>
            <a:r>
              <a:rPr lang="ru-RU" sz="1800" dirty="0" err="1" smtClean="0">
                <a:solidFill>
                  <a:srgbClr val="27386D"/>
                </a:solidFill>
              </a:rPr>
              <a:t>BeiDou</a:t>
            </a:r>
            <a:r>
              <a:rPr lang="ru-RU" sz="1800" dirty="0" smtClean="0">
                <a:solidFill>
                  <a:srgbClr val="27386D"/>
                </a:solidFill>
              </a:rPr>
              <a:t>)</a:t>
            </a:r>
            <a:r>
              <a:rPr lang="en-US" sz="1800" dirty="0" smtClean="0">
                <a:solidFill>
                  <a:srgbClr val="27386D"/>
                </a:solidFill>
              </a:rPr>
              <a:t>.</a:t>
            </a:r>
            <a:endParaRPr lang="ru-RU" sz="1800" dirty="0">
              <a:solidFill>
                <a:srgbClr val="27386D"/>
              </a:solidFill>
            </a:endParaRPr>
          </a:p>
        </p:txBody>
      </p:sp>
      <p:sp>
        <p:nvSpPr>
          <p:cNvPr id="62" name="Text Box 135"/>
          <p:cNvSpPr txBox="1">
            <a:spLocks noChangeArrowheads="1"/>
          </p:cNvSpPr>
          <p:nvPr/>
        </p:nvSpPr>
        <p:spPr bwMode="auto">
          <a:xfrm>
            <a:off x="4690712" y="4897222"/>
            <a:ext cx="1318781" cy="42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436" tIns="40718" rIns="81436" bIns="40718">
            <a:spAutoFit/>
          </a:bodyPr>
          <a:lstStyle>
            <a:lvl1pPr algn="l" eaLnBrk="0" hangingPunct="0">
              <a:spcBef>
                <a:spcPct val="20000"/>
              </a:spcBef>
              <a:buClr>
                <a:schemeClr val="hlink"/>
              </a:buClr>
              <a:buSzPct val="120000"/>
              <a:buChar char="•"/>
              <a:defRPr sz="3600">
                <a:solidFill>
                  <a:schemeClr val="tx1"/>
                </a:solidFill>
                <a:latin typeface="Tahoma" pitchFamily="34" charset="0"/>
              </a:defRPr>
            </a:lvl1pPr>
            <a:lvl2pPr marL="742950" indent="-285750" algn="l" eaLnBrk="0" hangingPunct="0">
              <a:spcBef>
                <a:spcPct val="20000"/>
              </a:spcBef>
              <a:buFont typeface="Tahoma" pitchFamily="34" charset="0"/>
              <a:buChar char="–"/>
              <a:defRPr sz="3100">
                <a:solidFill>
                  <a:schemeClr val="tx1"/>
                </a:solidFill>
                <a:latin typeface="Tahoma" pitchFamily="34" charset="0"/>
              </a:defRPr>
            </a:lvl2pPr>
            <a:lvl3pPr marL="1143000" indent="-228600" algn="l" eaLnBrk="0" hangingPunct="0">
              <a:spcBef>
                <a:spcPct val="20000"/>
              </a:spcBef>
              <a:buClr>
                <a:schemeClr val="hlink"/>
              </a:buClr>
              <a:buSzPct val="120000"/>
              <a:buChar char="•"/>
              <a:defRPr sz="2700">
                <a:solidFill>
                  <a:schemeClr val="tx1"/>
                </a:solidFill>
                <a:latin typeface="Tahoma" pitchFamily="34" charset="0"/>
              </a:defRPr>
            </a:lvl3pPr>
            <a:lvl4pPr marL="1600200" indent="-228600" algn="l" eaLnBrk="0" hangingPunct="0">
              <a:spcBef>
                <a:spcPct val="20000"/>
              </a:spcBef>
              <a:buFont typeface="Tahoma" pitchFamily="34" charset="0"/>
              <a:buChar char="–"/>
              <a:defRPr sz="2200">
                <a:solidFill>
                  <a:schemeClr val="tx1"/>
                </a:solidFill>
                <a:latin typeface="Tahoma" pitchFamily="34" charset="0"/>
              </a:defRPr>
            </a:lvl4pPr>
            <a:lvl5pPr marL="2057400" indent="-228600" algn="l" eaLnBrk="0" hangingPunct="0">
              <a:spcBef>
                <a:spcPct val="20000"/>
              </a:spcBef>
              <a:buClr>
                <a:schemeClr val="hlink"/>
              </a:buClr>
              <a:buSzPct val="80000"/>
              <a:buFont typeface="Wingdings" pitchFamily="2" charset="2"/>
              <a:buChar char="v"/>
              <a:defRPr sz="22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200">
                <a:solidFill>
                  <a:schemeClr val="tx1"/>
                </a:solidFill>
                <a:latin typeface="Tahoma" pitchFamily="34" charset="0"/>
              </a:defRPr>
            </a:lvl9pPr>
          </a:lstStyle>
          <a:p>
            <a:pPr algn="ctr" eaLnBrk="1" hangingPunct="1">
              <a:spcBef>
                <a:spcPct val="0"/>
              </a:spcBef>
              <a:buClrTx/>
              <a:buSzTx/>
              <a:buFontTx/>
              <a:buNone/>
            </a:pPr>
            <a:r>
              <a:rPr lang="ru-RU" altLang="ru-RU" sz="1100" b="1" dirty="0" smtClean="0">
                <a:solidFill>
                  <a:srgbClr val="27386D"/>
                </a:solidFill>
                <a:latin typeface="Arial" charset="0"/>
              </a:rPr>
              <a:t>Воздействие системой РЭУ</a:t>
            </a:r>
            <a:endParaRPr lang="ru-RU" altLang="ru-RU" sz="1100" b="1" dirty="0">
              <a:solidFill>
                <a:srgbClr val="27386D"/>
              </a:solidFill>
              <a:latin typeface="Arial" charset="0"/>
            </a:endParaRPr>
          </a:p>
        </p:txBody>
      </p:sp>
      <p:pic>
        <p:nvPicPr>
          <p:cNvPr id="52" name="Рисунок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pic>
        <p:nvPicPr>
          <p:cNvPr id="58" name="Рисунок 57"/>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0970457">
            <a:off x="4230851" y="5361294"/>
            <a:ext cx="2718671" cy="1215635"/>
          </a:xfrm>
          <a:prstGeom prst="rect">
            <a:avLst/>
          </a:prstGeom>
        </p:spPr>
      </p:pic>
      <p:sp>
        <p:nvSpPr>
          <p:cNvPr id="2" name="Овал 1"/>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a:t>
            </a:r>
            <a:endParaRPr lang="ru-RU" sz="1200" b="1" dirty="0">
              <a:solidFill>
                <a:srgbClr val="1B5985"/>
              </a:solidFill>
            </a:endParaRPr>
          </a:p>
        </p:txBody>
      </p:sp>
      <p:pic>
        <p:nvPicPr>
          <p:cNvPr id="66" name="Picture 2" descr="D:\документы ЛЭМЗ резерв\D\РЛС\МЕТЕО\фото ДМРЛ-3\Байконур\IMG-20190909-WA0035.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851" t="19022" r="14398" b="15317"/>
          <a:stretch/>
        </p:blipFill>
        <p:spPr bwMode="auto">
          <a:xfrm>
            <a:off x="3024973" y="5414891"/>
            <a:ext cx="1034940" cy="122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326759"/>
      </p:ext>
    </p:extLst>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102413"/>
            <a:ext cx="8878824" cy="6611112"/>
          </a:xfrm>
        </p:spPr>
        <p:txBody>
          <a:bodyPr>
            <a:normAutofit/>
          </a:bodyPr>
          <a:lstStyle/>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r>
              <a:rPr lang="ru-RU" sz="2400" dirty="0" smtClean="0">
                <a:solidFill>
                  <a:srgbClr val="27386D"/>
                </a:solidFill>
              </a:rPr>
              <a:t>И наблюдение большого скопления птиц в районе мест скоплений птиц (мусорных полигонов, кладбищ, парков и т.д.) что важно, например, при строительстве новых объектов вблизи аэропортов (пример Домодедовского кладбища).</a:t>
            </a:r>
          </a:p>
          <a:p>
            <a:pPr marL="0" indent="0">
              <a:buNone/>
            </a:pPr>
            <a:endParaRPr lang="ru-RU" sz="2400" dirty="0" smtClean="0">
              <a:solidFill>
                <a:srgbClr val="27386D"/>
              </a:solidFill>
            </a:endParaRPr>
          </a:p>
          <a:p>
            <a:pPr marL="0" indent="0">
              <a:buNone/>
            </a:pPr>
            <a:r>
              <a:rPr lang="ru-RU" sz="1600" i="1" u="sng" dirty="0" smtClean="0">
                <a:solidFill>
                  <a:srgbClr val="27386D"/>
                </a:solidFill>
              </a:rPr>
              <a:t>район свалки в Коломенском районе Московской области в феврале 2019 г.</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15</a:t>
            </a:r>
            <a:endParaRPr lang="ru-RU" sz="1200" b="1" dirty="0">
              <a:solidFill>
                <a:srgbClr val="1B5985"/>
              </a:solidFill>
            </a:endParaRPr>
          </a:p>
        </p:txBody>
      </p:sp>
    </p:spTree>
    <p:extLst>
      <p:ext uri="{BB962C8B-B14F-4D97-AF65-F5344CB8AC3E}">
        <p14:creationId xmlns:p14="http://schemas.microsoft.com/office/powerpoint/2010/main" val="369029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3" descr="D:\E\maket\Разное\2019\Презентации\Image\DSC_8437.png"/>
          <p:cNvPicPr>
            <a:picLocks noChangeAspect="1" noChangeArrowheads="1"/>
          </p:cNvPicPr>
          <p:nvPr/>
        </p:nvPicPr>
        <p:blipFill>
          <a:blip r:embed="rId2"/>
          <a:srcRect l="-308" t="72147" r="308" b="10977"/>
          <a:stretch>
            <a:fillRect/>
          </a:stretch>
        </p:blipFill>
        <p:spPr bwMode="auto">
          <a:xfrm>
            <a:off x="-19050" y="0"/>
            <a:ext cx="9163050" cy="814388"/>
          </a:xfrm>
          <a:prstGeom prst="rect">
            <a:avLst/>
          </a:prstGeom>
          <a:noFill/>
          <a:ln w="9525">
            <a:noFill/>
            <a:miter lim="800000"/>
            <a:headEnd/>
            <a:tailEnd/>
          </a:ln>
        </p:spPr>
      </p:pic>
      <p:sp>
        <p:nvSpPr>
          <p:cNvPr id="32770" name="Прямоугольник 32"/>
          <p:cNvSpPr>
            <a:spLocks noChangeArrowheads="1"/>
          </p:cNvSpPr>
          <p:nvPr/>
        </p:nvSpPr>
        <p:spPr bwMode="auto">
          <a:xfrm>
            <a:off x="638175" y="106363"/>
            <a:ext cx="8142288" cy="571500"/>
          </a:xfrm>
          <a:prstGeom prst="rect">
            <a:avLst/>
          </a:prstGeom>
          <a:noFill/>
          <a:ln w="9525">
            <a:noFill/>
            <a:miter lim="800000"/>
            <a:headEnd/>
            <a:tailEnd/>
          </a:ln>
        </p:spPr>
        <p:txBody>
          <a:bodyPr>
            <a:spAutoFit/>
          </a:bodyPr>
          <a:lstStyle/>
          <a:p>
            <a:pPr marL="180975" lvl="1" algn="ctr">
              <a:lnSpc>
                <a:spcPct val="150000"/>
              </a:lnSpc>
            </a:pPr>
            <a:r>
              <a:rPr lang="ru-RU" sz="2400" u="sng">
                <a:solidFill>
                  <a:srgbClr val="27386D"/>
                </a:solidFill>
                <a:latin typeface="Tahoma" pitchFamily="34" charset="0"/>
              </a:rPr>
              <a:t>Пример обнаружения места скопления птиц</a:t>
            </a:r>
          </a:p>
        </p:txBody>
      </p:sp>
      <p:pic>
        <p:nvPicPr>
          <p:cNvPr id="32771" name="Рисунок 52"/>
          <p:cNvPicPr>
            <a:picLocks noChangeAspect="1"/>
          </p:cNvPicPr>
          <p:nvPr/>
        </p:nvPicPr>
        <p:blipFill>
          <a:blip r:embed="rId3"/>
          <a:srcRect/>
          <a:stretch>
            <a:fillRect/>
          </a:stretch>
        </p:blipFill>
        <p:spPr bwMode="auto">
          <a:xfrm>
            <a:off x="106363" y="106363"/>
            <a:ext cx="835025" cy="708025"/>
          </a:xfrm>
          <a:prstGeom prst="rect">
            <a:avLst/>
          </a:prstGeom>
          <a:noFill/>
          <a:ln w="9525">
            <a:noFill/>
            <a:miter lim="800000"/>
            <a:headEnd/>
            <a:tailEnd/>
          </a:ln>
        </p:spPr>
      </p:pic>
      <p:sp>
        <p:nvSpPr>
          <p:cNvPr id="44" name="TextBox 43"/>
          <p:cNvSpPr txBox="1"/>
          <p:nvPr/>
        </p:nvSpPr>
        <p:spPr>
          <a:xfrm>
            <a:off x="405245" y="877430"/>
            <a:ext cx="8375071" cy="307777"/>
          </a:xfrm>
          <a:prstGeom prst="rect">
            <a:avLst/>
          </a:prstGeom>
          <a:noFill/>
        </p:spPr>
        <p:txBody>
          <a:bodyPr>
            <a:spAutoFit/>
            <a:sp3d>
              <a:bevelB w="38100" h="38100"/>
            </a:sp3d>
          </a:bodyPr>
          <a:lstStyle/>
          <a:p>
            <a:pPr algn="ctr" fontAlgn="auto">
              <a:spcBef>
                <a:spcPts val="0"/>
              </a:spcBef>
              <a:spcAft>
                <a:spcPts val="0"/>
              </a:spcAft>
              <a:defRPr/>
            </a:pPr>
            <a:r>
              <a:rPr lang="ru-RU" sz="1400" b="1" i="1" dirty="0">
                <a:solidFill>
                  <a:srgbClr val="284799"/>
                </a:solidFill>
                <a:latin typeface="+mn-lt"/>
                <a:cs typeface="+mn-cs"/>
              </a:rPr>
              <a:t>Недалеко от г. Коломна, МО, март 2018 г.</a:t>
            </a:r>
            <a:endParaRPr lang="ru-RU" sz="1400" b="1" dirty="0">
              <a:solidFill>
                <a:srgbClr val="284799"/>
              </a:solidFill>
              <a:latin typeface="+mn-lt"/>
              <a:cs typeface="+mn-cs"/>
            </a:endParaRPr>
          </a:p>
        </p:txBody>
      </p:sp>
      <p:pic>
        <p:nvPicPr>
          <p:cNvPr id="32773" name="Рисунок 1"/>
          <p:cNvPicPr>
            <a:picLocks noChangeAspect="1" noChangeArrowheads="1"/>
          </p:cNvPicPr>
          <p:nvPr/>
        </p:nvPicPr>
        <p:blipFill>
          <a:blip r:embed="rId4"/>
          <a:srcRect l="14310" t="2" r="18660" b="30148"/>
          <a:stretch>
            <a:fillRect/>
          </a:stretch>
        </p:blipFill>
        <p:spPr bwMode="auto">
          <a:xfrm>
            <a:off x="404813" y="1468438"/>
            <a:ext cx="5673725" cy="3563937"/>
          </a:xfrm>
          <a:prstGeom prst="rect">
            <a:avLst/>
          </a:prstGeom>
          <a:noFill/>
          <a:ln w="9525">
            <a:noFill/>
            <a:miter lim="800000"/>
            <a:headEnd/>
            <a:tailEnd/>
          </a:ln>
        </p:spPr>
      </p:pic>
      <p:pic>
        <p:nvPicPr>
          <p:cNvPr id="32774" name="Рисунок 4"/>
          <p:cNvPicPr>
            <a:picLocks noChangeAspect="1" noChangeArrowheads="1"/>
          </p:cNvPicPr>
          <p:nvPr/>
        </p:nvPicPr>
        <p:blipFill>
          <a:blip r:embed="rId5"/>
          <a:srcRect l="16779" t="26192" r="25633" b="26666"/>
          <a:stretch>
            <a:fillRect/>
          </a:stretch>
        </p:blipFill>
        <p:spPr bwMode="auto">
          <a:xfrm>
            <a:off x="4132263" y="3865563"/>
            <a:ext cx="4648200" cy="2819400"/>
          </a:xfrm>
          <a:prstGeom prst="rect">
            <a:avLst/>
          </a:prstGeom>
          <a:noFill/>
          <a:ln w="9525">
            <a:noFill/>
            <a:miter lim="800000"/>
            <a:headEnd/>
            <a:tailEnd/>
          </a:ln>
        </p:spPr>
      </p:pic>
      <p:sp>
        <p:nvSpPr>
          <p:cNvPr id="8" name="TextBox 7"/>
          <p:cNvSpPr txBox="1"/>
          <p:nvPr/>
        </p:nvSpPr>
        <p:spPr>
          <a:xfrm>
            <a:off x="6078682" y="1468785"/>
            <a:ext cx="2967596" cy="1169551"/>
          </a:xfrm>
          <a:prstGeom prst="rect">
            <a:avLst/>
          </a:prstGeom>
          <a:noFill/>
        </p:spPr>
        <p:txBody>
          <a:bodyPr>
            <a:spAutoFit/>
            <a:sp3d>
              <a:bevelB w="38100" h="38100"/>
            </a:sp3d>
          </a:bodyPr>
          <a:lstStyle/>
          <a:p>
            <a:pPr algn="ctr" fontAlgn="auto">
              <a:spcBef>
                <a:spcPts val="0"/>
              </a:spcBef>
              <a:spcAft>
                <a:spcPts val="0"/>
              </a:spcAft>
              <a:defRPr/>
            </a:pPr>
            <a:r>
              <a:rPr lang="ru-RU" sz="1400" i="1" dirty="0">
                <a:latin typeface="+mn-lt"/>
                <a:cs typeface="+mn-cs"/>
              </a:rPr>
              <a:t>По данным РЛС обнаружено место концентрации птиц. Утром происходит слет в данную точку, вечером, птицы вылетают из данной точки в разные стороны.</a:t>
            </a:r>
            <a:endParaRPr lang="ru-RU" sz="1400" b="1" dirty="0">
              <a:solidFill>
                <a:srgbClr val="284799"/>
              </a:solidFill>
              <a:latin typeface="+mn-lt"/>
              <a:cs typeface="+mn-cs"/>
            </a:endParaRPr>
          </a:p>
        </p:txBody>
      </p:sp>
      <p:sp>
        <p:nvSpPr>
          <p:cNvPr id="9" name="TextBox 8"/>
          <p:cNvSpPr txBox="1"/>
          <p:nvPr/>
        </p:nvSpPr>
        <p:spPr>
          <a:xfrm>
            <a:off x="888651" y="5719453"/>
            <a:ext cx="2967596" cy="954107"/>
          </a:xfrm>
          <a:prstGeom prst="rect">
            <a:avLst/>
          </a:prstGeom>
          <a:noFill/>
        </p:spPr>
        <p:txBody>
          <a:bodyPr>
            <a:spAutoFit/>
            <a:sp3d>
              <a:bevelB w="38100" h="38100"/>
            </a:sp3d>
          </a:bodyPr>
          <a:lstStyle/>
          <a:p>
            <a:pPr algn="ctr" fontAlgn="auto">
              <a:spcBef>
                <a:spcPts val="0"/>
              </a:spcBef>
              <a:spcAft>
                <a:spcPts val="0"/>
              </a:spcAft>
              <a:defRPr/>
            </a:pPr>
            <a:r>
              <a:rPr lang="ru-RU" sz="1400" i="1" dirty="0">
                <a:latin typeface="+mn-lt"/>
                <a:cs typeface="+mn-cs"/>
              </a:rPr>
              <a:t>По координатам места концентрации птиц была обнаружена заброшенная ферма и разбросанные по полю удобрения.</a:t>
            </a:r>
            <a:endParaRPr lang="ru-RU" sz="1400" b="1" dirty="0">
              <a:solidFill>
                <a:srgbClr val="284799"/>
              </a:solidFill>
              <a:latin typeface="+mn-lt"/>
              <a:cs typeface="+mn-cs"/>
            </a:endParaRPr>
          </a:p>
        </p:txBody>
      </p:sp>
      <p:sp>
        <p:nvSpPr>
          <p:cNvPr id="10" name="Овал 9"/>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16</a:t>
            </a:r>
            <a:endParaRPr lang="ru-RU" sz="1200" b="1" dirty="0">
              <a:solidFill>
                <a:srgbClr val="1B5985"/>
              </a:solidFill>
            </a:endParaRPr>
          </a:p>
        </p:txBody>
      </p:sp>
    </p:spTree>
    <p:extLst>
      <p:ext uri="{BB962C8B-B14F-4D97-AF65-F5344CB8AC3E}">
        <p14:creationId xmlns:p14="http://schemas.microsoft.com/office/powerpoint/2010/main" val="23739502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102413"/>
            <a:ext cx="8878824" cy="6611112"/>
          </a:xfrm>
        </p:spPr>
        <p:txBody>
          <a:bodyPr>
            <a:normAutofit/>
          </a:bodyPr>
          <a:lstStyle/>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r>
              <a:rPr lang="ru-RU" sz="2400" dirty="0" smtClean="0">
                <a:solidFill>
                  <a:srgbClr val="27386D"/>
                </a:solidFill>
              </a:rPr>
              <a:t>И обнаружение мест массового кормления птиц.</a:t>
            </a:r>
          </a:p>
          <a:p>
            <a:pPr marL="0" indent="0">
              <a:buNone/>
            </a:pPr>
            <a:endParaRPr lang="ru-RU" sz="2400" dirty="0" smtClean="0">
              <a:solidFill>
                <a:srgbClr val="27386D"/>
              </a:solidFill>
            </a:endParaRPr>
          </a:p>
          <a:p>
            <a:pPr marL="0" indent="0">
              <a:buNone/>
            </a:pPr>
            <a:r>
              <a:rPr lang="ru-RU" sz="1600" i="1" u="sng" dirty="0" smtClean="0">
                <a:solidFill>
                  <a:srgbClr val="27386D"/>
                </a:solidFill>
              </a:rPr>
              <a:t>по данным натурных работ в Коломенском районе было обнаружено место к которому в утренние часы массово слеталось большое кол-во птиц, а вечером улетали обратно. Осмотр выявленного места показал наличие кормовой базы для птиц (удобрения разбросанные по полю).</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16</a:t>
            </a:r>
            <a:endParaRPr lang="ru-RU" sz="1200" b="1" dirty="0">
              <a:solidFill>
                <a:srgbClr val="1B5985"/>
              </a:solidFill>
            </a:endParaRPr>
          </a:p>
        </p:txBody>
      </p:sp>
    </p:spTree>
    <p:extLst>
      <p:ext uri="{BB962C8B-B14F-4D97-AF65-F5344CB8AC3E}">
        <p14:creationId xmlns:p14="http://schemas.microsoft.com/office/powerpoint/2010/main" val="3330094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3" descr="D:\E\maket\Разное\2019\Презентации\Image\DSC_8437.png"/>
          <p:cNvPicPr>
            <a:picLocks noChangeAspect="1" noChangeArrowheads="1"/>
          </p:cNvPicPr>
          <p:nvPr/>
        </p:nvPicPr>
        <p:blipFill>
          <a:blip r:embed="rId2"/>
          <a:srcRect l="-308" t="72147" r="308" b="10977"/>
          <a:stretch>
            <a:fillRect/>
          </a:stretch>
        </p:blipFill>
        <p:spPr bwMode="auto">
          <a:xfrm>
            <a:off x="-19050" y="0"/>
            <a:ext cx="9163050" cy="814388"/>
          </a:xfrm>
          <a:prstGeom prst="rect">
            <a:avLst/>
          </a:prstGeom>
          <a:noFill/>
          <a:ln w="9525">
            <a:noFill/>
            <a:miter lim="800000"/>
            <a:headEnd/>
            <a:tailEnd/>
          </a:ln>
        </p:spPr>
      </p:pic>
      <p:sp>
        <p:nvSpPr>
          <p:cNvPr id="47107" name="Прямоугольник 32"/>
          <p:cNvSpPr>
            <a:spLocks noChangeArrowheads="1"/>
          </p:cNvSpPr>
          <p:nvPr/>
        </p:nvSpPr>
        <p:spPr bwMode="auto">
          <a:xfrm>
            <a:off x="638175" y="106363"/>
            <a:ext cx="8142288" cy="639762"/>
          </a:xfrm>
          <a:prstGeom prst="rect">
            <a:avLst/>
          </a:prstGeom>
          <a:noFill/>
          <a:ln w="9525">
            <a:noFill/>
            <a:miter lim="800000"/>
            <a:headEnd/>
            <a:tailEnd/>
          </a:ln>
        </p:spPr>
        <p:txBody>
          <a:bodyPr>
            <a:spAutoFit/>
          </a:bodyPr>
          <a:lstStyle/>
          <a:p>
            <a:pPr marL="180975" lvl="1" algn="ctr">
              <a:lnSpc>
                <a:spcPct val="150000"/>
              </a:lnSpc>
            </a:pPr>
            <a:r>
              <a:rPr lang="ru-RU" sz="2400" u="sng">
                <a:solidFill>
                  <a:srgbClr val="27386D"/>
                </a:solidFill>
                <a:latin typeface="Tahoma" pitchFamily="34" charset="0"/>
              </a:rPr>
              <a:t>Пример наблюдения одиночных птиц</a:t>
            </a:r>
          </a:p>
        </p:txBody>
      </p:sp>
      <p:pic>
        <p:nvPicPr>
          <p:cNvPr id="47108" name="Рисунок 52"/>
          <p:cNvPicPr>
            <a:picLocks noChangeAspect="1"/>
          </p:cNvPicPr>
          <p:nvPr/>
        </p:nvPicPr>
        <p:blipFill>
          <a:blip r:embed="rId3"/>
          <a:srcRect/>
          <a:stretch>
            <a:fillRect/>
          </a:stretch>
        </p:blipFill>
        <p:spPr bwMode="auto">
          <a:xfrm>
            <a:off x="106363" y="106363"/>
            <a:ext cx="835025" cy="708025"/>
          </a:xfrm>
          <a:prstGeom prst="rect">
            <a:avLst/>
          </a:prstGeom>
          <a:noFill/>
          <a:ln w="9525">
            <a:noFill/>
            <a:miter lim="800000"/>
            <a:headEnd/>
            <a:tailEnd/>
          </a:ln>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 y="1495604"/>
            <a:ext cx="6745944" cy="4353105"/>
          </a:xfrm>
          <a:prstGeom prst="rect">
            <a:avLst/>
          </a:prstGeom>
        </p:spPr>
      </p:pic>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83674" t="8345" b="32906"/>
          <a:stretch/>
        </p:blipFill>
        <p:spPr>
          <a:xfrm>
            <a:off x="6745944" y="852488"/>
            <a:ext cx="2536166" cy="6012878"/>
          </a:xfrm>
          <a:prstGeom prst="rect">
            <a:avLst/>
          </a:prstGeom>
        </p:spPr>
      </p:pic>
      <p:sp>
        <p:nvSpPr>
          <p:cNvPr id="7" name="Овал 6"/>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17</a:t>
            </a:r>
            <a:endParaRPr lang="ru-RU" sz="1200" b="1" dirty="0">
              <a:solidFill>
                <a:srgbClr val="1B5985"/>
              </a:solidFill>
            </a:endParaRPr>
          </a:p>
        </p:txBody>
      </p:sp>
    </p:spTree>
    <p:extLst>
      <p:ext uri="{BB962C8B-B14F-4D97-AF65-F5344CB8AC3E}">
        <p14:creationId xmlns:p14="http://schemas.microsoft.com/office/powerpoint/2010/main" val="2223175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102413"/>
            <a:ext cx="8878824" cy="6611112"/>
          </a:xfrm>
        </p:spPr>
        <p:txBody>
          <a:bodyPr>
            <a:normAutofit/>
          </a:bodyPr>
          <a:lstStyle/>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r>
              <a:rPr lang="ru-RU" sz="2400" dirty="0" smtClean="0">
                <a:solidFill>
                  <a:srgbClr val="27386D"/>
                </a:solidFill>
              </a:rPr>
              <a:t>Стоит отметить, что задача автоматической классификации типов целей успешно решается и обзорными оптическими средствами комплекса РОСК-1, что позволяет использовать их для дополнительного мониторинга ВПП и ближней зоны глиссад.</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17</a:t>
            </a:r>
            <a:endParaRPr lang="ru-RU" sz="1200" b="1" dirty="0">
              <a:solidFill>
                <a:srgbClr val="1B5985"/>
              </a:solidFill>
            </a:endParaRPr>
          </a:p>
        </p:txBody>
      </p:sp>
    </p:spTree>
    <p:extLst>
      <p:ext uri="{BB962C8B-B14F-4D97-AF65-F5344CB8AC3E}">
        <p14:creationId xmlns:p14="http://schemas.microsoft.com/office/powerpoint/2010/main" val="3571478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6" name="Picture 8" descr="Screenshot_20200704_183138"/>
          <p:cNvPicPr>
            <a:picLocks noChangeAspect="1" noChangeArrowheads="1"/>
          </p:cNvPicPr>
          <p:nvPr/>
        </p:nvPicPr>
        <p:blipFill>
          <a:blip r:embed="rId2"/>
          <a:srcRect/>
          <a:stretch>
            <a:fillRect/>
          </a:stretch>
        </p:blipFill>
        <p:spPr bwMode="auto">
          <a:xfrm>
            <a:off x="-1588" y="1270000"/>
            <a:ext cx="9145588" cy="5143500"/>
          </a:xfrm>
          <a:prstGeom prst="rect">
            <a:avLst/>
          </a:prstGeom>
          <a:noFill/>
        </p:spPr>
      </p:pic>
      <p:pic>
        <p:nvPicPr>
          <p:cNvPr id="53259" name="Picture 13" descr="D:\E\maket\Разное\2019\Презентации\Image\DSC_8437.png"/>
          <p:cNvPicPr>
            <a:picLocks noChangeAspect="1" noChangeArrowheads="1"/>
          </p:cNvPicPr>
          <p:nvPr/>
        </p:nvPicPr>
        <p:blipFill>
          <a:blip r:embed="rId3"/>
          <a:srcRect l="-308" t="72147" r="308" b="10977"/>
          <a:stretch>
            <a:fillRect/>
          </a:stretch>
        </p:blipFill>
        <p:spPr bwMode="auto">
          <a:xfrm>
            <a:off x="-19050" y="0"/>
            <a:ext cx="9163050" cy="814388"/>
          </a:xfrm>
          <a:prstGeom prst="rect">
            <a:avLst/>
          </a:prstGeom>
          <a:noFill/>
          <a:ln w="9525">
            <a:noFill/>
            <a:miter lim="800000"/>
            <a:headEnd/>
            <a:tailEnd/>
          </a:ln>
        </p:spPr>
      </p:pic>
      <p:sp>
        <p:nvSpPr>
          <p:cNvPr id="53260" name="Прямоугольник 32"/>
          <p:cNvSpPr>
            <a:spLocks noChangeArrowheads="1"/>
          </p:cNvSpPr>
          <p:nvPr/>
        </p:nvSpPr>
        <p:spPr bwMode="auto">
          <a:xfrm>
            <a:off x="638175" y="106363"/>
            <a:ext cx="8142288" cy="491225"/>
          </a:xfrm>
          <a:prstGeom prst="rect">
            <a:avLst/>
          </a:prstGeom>
          <a:noFill/>
          <a:ln w="9525">
            <a:noFill/>
            <a:miter lim="800000"/>
            <a:headEnd/>
            <a:tailEnd/>
          </a:ln>
        </p:spPr>
        <p:txBody>
          <a:bodyPr>
            <a:spAutoFit/>
          </a:bodyPr>
          <a:lstStyle/>
          <a:p>
            <a:pPr marL="180975" lvl="1" algn="ctr">
              <a:lnSpc>
                <a:spcPct val="150000"/>
              </a:lnSpc>
            </a:pPr>
            <a:r>
              <a:rPr lang="ru-RU" sz="2000" u="sng" dirty="0">
                <a:solidFill>
                  <a:srgbClr val="27386D"/>
                </a:solidFill>
                <a:latin typeface="Tahoma" pitchFamily="34" charset="0"/>
              </a:rPr>
              <a:t>Статистическая обработка орнитологической </a:t>
            </a:r>
            <a:r>
              <a:rPr lang="ru-RU" sz="2000" u="sng" dirty="0" smtClean="0">
                <a:solidFill>
                  <a:srgbClr val="27386D"/>
                </a:solidFill>
                <a:latin typeface="Tahoma" pitchFamily="34" charset="0"/>
              </a:rPr>
              <a:t>информации</a:t>
            </a:r>
          </a:p>
        </p:txBody>
      </p:sp>
      <p:pic>
        <p:nvPicPr>
          <p:cNvPr id="53261" name="Рисунок 52"/>
          <p:cNvPicPr>
            <a:picLocks noChangeAspect="1"/>
          </p:cNvPicPr>
          <p:nvPr/>
        </p:nvPicPr>
        <p:blipFill>
          <a:blip r:embed="rId4"/>
          <a:srcRect/>
          <a:stretch>
            <a:fillRect/>
          </a:stretch>
        </p:blipFill>
        <p:spPr bwMode="auto">
          <a:xfrm>
            <a:off x="106363" y="106363"/>
            <a:ext cx="835025" cy="708025"/>
          </a:xfrm>
          <a:prstGeom prst="rect">
            <a:avLst/>
          </a:prstGeom>
          <a:noFill/>
          <a:ln w="9525">
            <a:noFill/>
            <a:miter lim="800000"/>
            <a:headEnd/>
            <a:tailEnd/>
          </a:ln>
        </p:spPr>
      </p:pic>
      <p:sp>
        <p:nvSpPr>
          <p:cNvPr id="6" name="Овал 5"/>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18</a:t>
            </a:r>
            <a:endParaRPr lang="ru-RU" sz="1200" b="1" dirty="0">
              <a:solidFill>
                <a:srgbClr val="1B5985"/>
              </a:solidFill>
            </a:endParaRPr>
          </a:p>
        </p:txBody>
      </p:sp>
    </p:spTree>
    <p:extLst>
      <p:ext uri="{BB962C8B-B14F-4D97-AF65-F5344CB8AC3E}">
        <p14:creationId xmlns:p14="http://schemas.microsoft.com/office/powerpoint/2010/main" val="7513426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102413"/>
            <a:ext cx="8878824" cy="6611112"/>
          </a:xfrm>
        </p:spPr>
        <p:txBody>
          <a:bodyPr>
            <a:normAutofit/>
          </a:bodyPr>
          <a:lstStyle/>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endParaRPr lang="ru-RU" sz="2400" dirty="0" smtClean="0">
              <a:solidFill>
                <a:srgbClr val="27386D"/>
              </a:solidFill>
            </a:endParaRPr>
          </a:p>
          <a:p>
            <a:pPr marL="0" indent="0">
              <a:buNone/>
            </a:pPr>
            <a:r>
              <a:rPr lang="ru-RU" sz="2400" dirty="0" smtClean="0">
                <a:solidFill>
                  <a:srgbClr val="27386D"/>
                </a:solidFill>
              </a:rPr>
              <a:t>Дополнительными инструментами при анализе орнитологической обстановки являются результаты автоматической статистической обработки наблюдаемой за выбранный период.</a:t>
            </a:r>
          </a:p>
          <a:p>
            <a:pPr marL="0" indent="0">
              <a:buNone/>
            </a:pPr>
            <a:r>
              <a:rPr lang="ru-RU" sz="2400" dirty="0" smtClean="0">
                <a:solidFill>
                  <a:srgbClr val="27386D"/>
                </a:solidFill>
              </a:rPr>
              <a:t>Данные инструменты позволяют наглядно отобразить и проанализировать:</a:t>
            </a:r>
          </a:p>
          <a:p>
            <a:pPr marL="0" indent="0">
              <a:buNone/>
            </a:pPr>
            <a:r>
              <a:rPr lang="ru-RU" sz="2400" dirty="0" smtClean="0">
                <a:solidFill>
                  <a:srgbClr val="27386D"/>
                </a:solidFill>
              </a:rPr>
              <a:t>Карту интенсивностей пролетов, по которой можно выявить наиболее распространенные маршруты передвижения птиц и их места обитания.</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18</a:t>
            </a:r>
            <a:endParaRPr lang="ru-RU" sz="1200" b="1" dirty="0">
              <a:solidFill>
                <a:srgbClr val="1B5985"/>
              </a:solidFill>
            </a:endParaRPr>
          </a:p>
        </p:txBody>
      </p:sp>
    </p:spTree>
    <p:extLst>
      <p:ext uri="{BB962C8B-B14F-4D97-AF65-F5344CB8AC3E}">
        <p14:creationId xmlns:p14="http://schemas.microsoft.com/office/powerpoint/2010/main" val="415857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6" name="Picture 10" descr="Screenshot_20200704_183851"/>
          <p:cNvPicPr>
            <a:picLocks noChangeAspect="1" noChangeArrowheads="1"/>
          </p:cNvPicPr>
          <p:nvPr/>
        </p:nvPicPr>
        <p:blipFill>
          <a:blip r:embed="rId2"/>
          <a:srcRect/>
          <a:stretch>
            <a:fillRect/>
          </a:stretch>
        </p:blipFill>
        <p:spPr bwMode="auto">
          <a:xfrm>
            <a:off x="0" y="1271588"/>
            <a:ext cx="9144000" cy="5143500"/>
          </a:xfrm>
          <a:prstGeom prst="rect">
            <a:avLst/>
          </a:prstGeom>
          <a:noFill/>
        </p:spPr>
      </p:pic>
      <p:pic>
        <p:nvPicPr>
          <p:cNvPr id="55307" name="Picture 13" descr="D:\E\maket\Разное\2019\Презентации\Image\DSC_8437.png"/>
          <p:cNvPicPr>
            <a:picLocks noChangeAspect="1" noChangeArrowheads="1"/>
          </p:cNvPicPr>
          <p:nvPr/>
        </p:nvPicPr>
        <p:blipFill>
          <a:blip r:embed="rId3"/>
          <a:srcRect l="-308" t="72147" r="308" b="10977"/>
          <a:stretch>
            <a:fillRect/>
          </a:stretch>
        </p:blipFill>
        <p:spPr bwMode="auto">
          <a:xfrm>
            <a:off x="-19050" y="0"/>
            <a:ext cx="9163050" cy="814388"/>
          </a:xfrm>
          <a:prstGeom prst="rect">
            <a:avLst/>
          </a:prstGeom>
          <a:noFill/>
          <a:ln w="9525">
            <a:noFill/>
            <a:miter lim="800000"/>
            <a:headEnd/>
            <a:tailEnd/>
          </a:ln>
        </p:spPr>
      </p:pic>
      <p:sp>
        <p:nvSpPr>
          <p:cNvPr id="55308" name="Прямоугольник 32"/>
          <p:cNvSpPr>
            <a:spLocks noChangeArrowheads="1"/>
          </p:cNvSpPr>
          <p:nvPr/>
        </p:nvSpPr>
        <p:spPr bwMode="auto">
          <a:xfrm>
            <a:off x="638175" y="106363"/>
            <a:ext cx="8142288" cy="549275"/>
          </a:xfrm>
          <a:prstGeom prst="rect">
            <a:avLst/>
          </a:prstGeom>
          <a:noFill/>
          <a:ln w="9525">
            <a:noFill/>
            <a:miter lim="800000"/>
            <a:headEnd/>
            <a:tailEnd/>
          </a:ln>
        </p:spPr>
        <p:txBody>
          <a:bodyPr>
            <a:spAutoFit/>
          </a:bodyPr>
          <a:lstStyle/>
          <a:p>
            <a:pPr marL="180975" lvl="1" algn="ctr">
              <a:lnSpc>
                <a:spcPct val="150000"/>
              </a:lnSpc>
            </a:pPr>
            <a:r>
              <a:rPr lang="ru-RU" sz="2000" u="sng">
                <a:solidFill>
                  <a:srgbClr val="27386D"/>
                </a:solidFill>
                <a:latin typeface="Tahoma" pitchFamily="34" charset="0"/>
              </a:rPr>
              <a:t>Статистическая обработка орнитологической информации</a:t>
            </a:r>
          </a:p>
        </p:txBody>
      </p:sp>
      <p:pic>
        <p:nvPicPr>
          <p:cNvPr id="55309" name="Рисунок 52"/>
          <p:cNvPicPr>
            <a:picLocks noChangeAspect="1"/>
          </p:cNvPicPr>
          <p:nvPr/>
        </p:nvPicPr>
        <p:blipFill>
          <a:blip r:embed="rId4"/>
          <a:srcRect/>
          <a:stretch>
            <a:fillRect/>
          </a:stretch>
        </p:blipFill>
        <p:spPr bwMode="auto">
          <a:xfrm>
            <a:off x="106363" y="106363"/>
            <a:ext cx="835025" cy="708025"/>
          </a:xfrm>
          <a:prstGeom prst="rect">
            <a:avLst/>
          </a:prstGeom>
          <a:noFill/>
          <a:ln w="9525">
            <a:noFill/>
            <a:miter lim="800000"/>
            <a:headEnd/>
            <a:tailEnd/>
          </a:ln>
        </p:spPr>
      </p:pic>
      <p:sp>
        <p:nvSpPr>
          <p:cNvPr id="6" name="Овал 5"/>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19</a:t>
            </a:r>
            <a:endParaRPr lang="ru-RU" sz="1200" b="1" dirty="0">
              <a:solidFill>
                <a:srgbClr val="1B5985"/>
              </a:solidFill>
            </a:endParaRPr>
          </a:p>
        </p:txBody>
      </p:sp>
    </p:spTree>
    <p:extLst>
      <p:ext uri="{BB962C8B-B14F-4D97-AF65-F5344CB8AC3E}">
        <p14:creationId xmlns:p14="http://schemas.microsoft.com/office/powerpoint/2010/main" val="36063957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102413"/>
            <a:ext cx="8878824" cy="6611112"/>
          </a:xfrm>
        </p:spPr>
        <p:txBody>
          <a:bodyPr>
            <a:normAutofit/>
          </a:bodyPr>
          <a:lstStyle/>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r>
              <a:rPr lang="ru-RU" sz="2400" dirty="0" smtClean="0">
                <a:solidFill>
                  <a:srgbClr val="27386D"/>
                </a:solidFill>
              </a:rPr>
              <a:t>Карта средних и максимальных высот полета птиц, для оценки возможной опасности для полетов ГА.</a:t>
            </a:r>
          </a:p>
          <a:p>
            <a:pPr marL="0" indent="0">
              <a:buNone/>
            </a:pPr>
            <a:endParaRPr lang="ru-RU" sz="2400" dirty="0">
              <a:solidFill>
                <a:srgbClr val="27386D"/>
              </a:solidFill>
            </a:endParaRPr>
          </a:p>
          <a:p>
            <a:pPr marL="0" indent="0">
              <a:buNone/>
            </a:pPr>
            <a:r>
              <a:rPr lang="ru-RU" sz="2400" dirty="0" smtClean="0">
                <a:solidFill>
                  <a:srgbClr val="27386D"/>
                </a:solidFill>
              </a:rPr>
              <a:t>И самое главное, РОСК-1 позволяет оперативно выявить обнаружение факта пролета крупных стай птиц (в </a:t>
            </a:r>
            <a:r>
              <a:rPr lang="ru-RU" sz="2400" dirty="0" err="1" smtClean="0">
                <a:solidFill>
                  <a:srgbClr val="27386D"/>
                </a:solidFill>
              </a:rPr>
              <a:t>т.ч</a:t>
            </a:r>
            <a:r>
              <a:rPr lang="ru-RU" sz="2400" dirty="0" smtClean="0">
                <a:solidFill>
                  <a:srgbClr val="27386D"/>
                </a:solidFill>
              </a:rPr>
              <a:t>. в период массовой миграции) для принятия решений о приостановке/изменения маршрутов полетов.</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19</a:t>
            </a:r>
            <a:endParaRPr lang="ru-RU" sz="1200" b="1" dirty="0">
              <a:solidFill>
                <a:srgbClr val="1B5985"/>
              </a:solidFill>
            </a:endParaRPr>
          </a:p>
        </p:txBody>
      </p:sp>
    </p:spTree>
    <p:extLst>
      <p:ext uri="{BB962C8B-B14F-4D97-AF65-F5344CB8AC3E}">
        <p14:creationId xmlns:p14="http://schemas.microsoft.com/office/powerpoint/2010/main" val="3392602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3" descr="D:\E\maket\Разное\2019\Презентации\Image\DSC_8437.png"/>
          <p:cNvPicPr>
            <a:picLocks noChangeAspect="1" noChangeArrowheads="1"/>
          </p:cNvPicPr>
          <p:nvPr/>
        </p:nvPicPr>
        <p:blipFill>
          <a:blip r:embed="rId2"/>
          <a:srcRect l="-308" t="72147" r="308" b="10977"/>
          <a:stretch>
            <a:fillRect/>
          </a:stretch>
        </p:blipFill>
        <p:spPr bwMode="auto">
          <a:xfrm>
            <a:off x="-19050" y="0"/>
            <a:ext cx="9163050" cy="814388"/>
          </a:xfrm>
          <a:prstGeom prst="rect">
            <a:avLst/>
          </a:prstGeom>
          <a:noFill/>
          <a:ln w="9525">
            <a:noFill/>
            <a:miter lim="800000"/>
            <a:headEnd/>
            <a:tailEnd/>
          </a:ln>
        </p:spPr>
      </p:pic>
      <p:sp>
        <p:nvSpPr>
          <p:cNvPr id="37890" name="Прямоугольник 3"/>
          <p:cNvSpPr>
            <a:spLocks noChangeArrowheads="1"/>
          </p:cNvSpPr>
          <p:nvPr/>
        </p:nvSpPr>
        <p:spPr bwMode="auto">
          <a:xfrm>
            <a:off x="309563" y="1557338"/>
            <a:ext cx="8548687" cy="4608512"/>
          </a:xfrm>
          <a:prstGeom prst="rect">
            <a:avLst/>
          </a:prstGeom>
          <a:solidFill>
            <a:schemeClr val="bg1"/>
          </a:solidFill>
          <a:ln w="9525" algn="ctr">
            <a:solidFill>
              <a:srgbClr val="284799"/>
            </a:solidFill>
            <a:round/>
            <a:headEnd/>
            <a:tailEnd/>
          </a:ln>
        </p:spPr>
        <p:txBody>
          <a:bodyPr>
            <a:spAutoFit/>
          </a:bodyPr>
          <a:lstStyle/>
          <a:p>
            <a:pPr>
              <a:lnSpc>
                <a:spcPct val="90000"/>
              </a:lnSpc>
              <a:spcBef>
                <a:spcPct val="15000"/>
              </a:spcBef>
              <a:spcAft>
                <a:spcPct val="15000"/>
              </a:spcAft>
              <a:buFont typeface="Wingdings" pitchFamily="2" charset="2"/>
              <a:buChar char="§"/>
            </a:pPr>
            <a:endParaRPr lang="ru-RU" sz="2400">
              <a:latin typeface="Tahoma" pitchFamily="34" charset="0"/>
            </a:endParaRPr>
          </a:p>
        </p:txBody>
      </p:sp>
      <p:grpSp>
        <p:nvGrpSpPr>
          <p:cNvPr id="37891" name="Группа 4"/>
          <p:cNvGrpSpPr>
            <a:grpSpLocks/>
          </p:cNvGrpSpPr>
          <p:nvPr/>
        </p:nvGrpSpPr>
        <p:grpSpPr bwMode="auto">
          <a:xfrm>
            <a:off x="-71438" y="1765300"/>
            <a:ext cx="8929688" cy="4235450"/>
            <a:chOff x="214282" y="2255869"/>
            <a:chExt cx="8358246" cy="3744900"/>
          </a:xfrm>
        </p:grpSpPr>
        <p:sp>
          <p:nvSpPr>
            <p:cNvPr id="37929" name="Скругленный прямоугольник 5"/>
            <p:cNvSpPr>
              <a:spLocks noChangeArrowheads="1"/>
            </p:cNvSpPr>
            <p:nvPr/>
          </p:nvSpPr>
          <p:spPr bwMode="auto">
            <a:xfrm>
              <a:off x="214282" y="2786713"/>
              <a:ext cx="6215106" cy="469916"/>
            </a:xfrm>
            <a:prstGeom prst="roundRect">
              <a:avLst>
                <a:gd name="adj" fmla="val 16667"/>
              </a:avLst>
            </a:prstGeom>
            <a:noFill/>
            <a:ln w="9525" algn="ctr">
              <a:noFill/>
              <a:round/>
              <a:headEnd/>
              <a:tailEnd/>
            </a:ln>
          </p:spPr>
          <p:txBody>
            <a:bodyPr>
              <a:spAutoFit/>
            </a:bodyPr>
            <a:lstStyle/>
            <a:p>
              <a:pPr>
                <a:lnSpc>
                  <a:spcPct val="90000"/>
                </a:lnSpc>
                <a:spcBef>
                  <a:spcPct val="15000"/>
                </a:spcBef>
                <a:spcAft>
                  <a:spcPct val="15000"/>
                </a:spcAft>
                <a:buFont typeface="Wingdings" pitchFamily="2" charset="2"/>
                <a:buChar char="§"/>
              </a:pPr>
              <a:endParaRPr lang="ru-RU" sz="2400" b="1">
                <a:solidFill>
                  <a:srgbClr val="284799"/>
                </a:solidFill>
              </a:endParaRPr>
            </a:p>
          </p:txBody>
        </p:sp>
        <p:grpSp>
          <p:nvGrpSpPr>
            <p:cNvPr id="37930" name="Группа 6"/>
            <p:cNvGrpSpPr>
              <a:grpSpLocks/>
            </p:cNvGrpSpPr>
            <p:nvPr/>
          </p:nvGrpSpPr>
          <p:grpSpPr bwMode="auto">
            <a:xfrm>
              <a:off x="571155" y="2255869"/>
              <a:ext cx="8001373" cy="3744900"/>
              <a:chOff x="1908594" y="1890618"/>
              <a:chExt cx="7257958" cy="2895704"/>
            </a:xfrm>
          </p:grpSpPr>
          <p:sp>
            <p:nvSpPr>
              <p:cNvPr id="8" name="Скругленный прямоугольник 7"/>
              <p:cNvSpPr/>
              <p:nvPr/>
            </p:nvSpPr>
            <p:spPr bwMode="auto">
              <a:xfrm>
                <a:off x="2051236" y="3040000"/>
                <a:ext cx="7020966" cy="1659494"/>
              </a:xfrm>
              <a:prstGeom prst="roundRect">
                <a:avLst/>
              </a:prstGeom>
              <a:ln w="539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nSpc>
                    <a:spcPct val="90000"/>
                  </a:lnSpc>
                  <a:spcBef>
                    <a:spcPct val="15000"/>
                  </a:spcBef>
                  <a:spcAft>
                    <a:spcPct val="15000"/>
                  </a:spcAft>
                  <a:buFont typeface="Wingdings" pitchFamily="2" charset="2"/>
                  <a:buChar char="§"/>
                  <a:defRPr/>
                </a:pPr>
                <a:endParaRPr lang="ru-RU" sz="2400">
                  <a:solidFill>
                    <a:schemeClr val="tx1"/>
                  </a:solidFill>
                  <a:latin typeface="Tahoma" pitchFamily="34" charset="0"/>
                </a:endParaRPr>
              </a:p>
            </p:txBody>
          </p:sp>
          <p:sp>
            <p:nvSpPr>
              <p:cNvPr id="37932" name="Скругленный прямоугольник 8"/>
              <p:cNvSpPr>
                <a:spLocks noChangeArrowheads="1"/>
              </p:cNvSpPr>
              <p:nvPr/>
            </p:nvSpPr>
            <p:spPr bwMode="auto">
              <a:xfrm>
                <a:off x="2071671" y="3343708"/>
                <a:ext cx="6964825" cy="1415520"/>
              </a:xfrm>
              <a:prstGeom prst="roundRect">
                <a:avLst>
                  <a:gd name="adj" fmla="val 16667"/>
                </a:avLst>
              </a:prstGeom>
              <a:solidFill>
                <a:srgbClr val="FFC000">
                  <a:alpha val="41960"/>
                </a:srgbClr>
              </a:solidFill>
              <a:ln w="44450" algn="ctr">
                <a:noFill/>
                <a:round/>
                <a:headEnd/>
                <a:tailEnd/>
              </a:ln>
            </p:spPr>
            <p:txBody>
              <a:bodyPr/>
              <a:lstStyle/>
              <a:p>
                <a:pPr>
                  <a:lnSpc>
                    <a:spcPct val="90000"/>
                  </a:lnSpc>
                  <a:spcBef>
                    <a:spcPct val="15000"/>
                  </a:spcBef>
                  <a:spcAft>
                    <a:spcPct val="15000"/>
                  </a:spcAft>
                  <a:buFont typeface="Wingdings" pitchFamily="2" charset="2"/>
                  <a:buChar char="§"/>
                </a:pPr>
                <a:endParaRPr lang="ru-RU" sz="2400">
                  <a:latin typeface="Tahoma" pitchFamily="34" charset="0"/>
                </a:endParaRPr>
              </a:p>
            </p:txBody>
          </p:sp>
          <p:sp>
            <p:nvSpPr>
              <p:cNvPr id="37933" name="Скругленный прямоугольник 9"/>
              <p:cNvSpPr>
                <a:spLocks noChangeArrowheads="1"/>
              </p:cNvSpPr>
              <p:nvPr/>
            </p:nvSpPr>
            <p:spPr bwMode="auto">
              <a:xfrm>
                <a:off x="4329997" y="3703748"/>
                <a:ext cx="4490475" cy="1055480"/>
              </a:xfrm>
              <a:prstGeom prst="roundRect">
                <a:avLst>
                  <a:gd name="adj" fmla="val 16667"/>
                </a:avLst>
              </a:prstGeom>
              <a:solidFill>
                <a:srgbClr val="92D050">
                  <a:alpha val="43137"/>
                </a:srgbClr>
              </a:solidFill>
              <a:ln w="44450" algn="ctr">
                <a:noFill/>
                <a:round/>
                <a:headEnd/>
                <a:tailEnd/>
              </a:ln>
            </p:spPr>
            <p:txBody>
              <a:bodyPr/>
              <a:lstStyle/>
              <a:p>
                <a:pPr>
                  <a:lnSpc>
                    <a:spcPct val="90000"/>
                  </a:lnSpc>
                  <a:spcBef>
                    <a:spcPct val="15000"/>
                  </a:spcBef>
                  <a:spcAft>
                    <a:spcPct val="15000"/>
                  </a:spcAft>
                  <a:buFont typeface="Wingdings" pitchFamily="2" charset="2"/>
                  <a:buChar char="§"/>
                </a:pPr>
                <a:endParaRPr lang="ru-RU" sz="2400">
                  <a:latin typeface="Tahoma" pitchFamily="34" charset="0"/>
                </a:endParaRPr>
              </a:p>
            </p:txBody>
          </p:sp>
          <p:cxnSp>
            <p:nvCxnSpPr>
              <p:cNvPr id="37934" name="Прямая соединительная линия 11"/>
              <p:cNvCxnSpPr>
                <a:cxnSpLocks noChangeShapeType="1"/>
              </p:cNvCxnSpPr>
              <p:nvPr/>
            </p:nvCxnSpPr>
            <p:spPr bwMode="auto">
              <a:xfrm rot="5400000">
                <a:off x="3985391" y="3842523"/>
                <a:ext cx="1316094" cy="1588"/>
              </a:xfrm>
              <a:prstGeom prst="line">
                <a:avLst/>
              </a:prstGeom>
              <a:noFill/>
              <a:ln w="38100" algn="ctr">
                <a:solidFill>
                  <a:srgbClr val="284799"/>
                </a:solidFill>
                <a:prstDash val="dash"/>
                <a:round/>
                <a:headEnd/>
                <a:tailEnd/>
              </a:ln>
            </p:spPr>
          </p:cxnSp>
          <p:cxnSp>
            <p:nvCxnSpPr>
              <p:cNvPr id="13" name="Прямая соединительная линия 12"/>
              <p:cNvCxnSpPr/>
              <p:nvPr/>
            </p:nvCxnSpPr>
            <p:spPr bwMode="auto">
              <a:xfrm>
                <a:off x="1908364" y="4762444"/>
                <a:ext cx="7258188" cy="15195"/>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7936" name="Прямоугольник 23"/>
              <p:cNvSpPr>
                <a:spLocks noChangeArrowheads="1"/>
              </p:cNvSpPr>
              <p:nvPr/>
            </p:nvSpPr>
            <p:spPr bwMode="auto">
              <a:xfrm>
                <a:off x="3491880" y="3532450"/>
                <a:ext cx="914400" cy="914400"/>
              </a:xfrm>
              <a:prstGeom prst="rect">
                <a:avLst/>
              </a:prstGeom>
              <a:noFill/>
              <a:ln w="9525" algn="ctr">
                <a:noFill/>
                <a:round/>
                <a:headEnd/>
                <a:tailEnd/>
              </a:ln>
            </p:spPr>
            <p:txBody>
              <a:bodyPr>
                <a:spAutoFit/>
              </a:bodyPr>
              <a:lstStyle/>
              <a:p>
                <a:pPr>
                  <a:lnSpc>
                    <a:spcPct val="90000"/>
                  </a:lnSpc>
                  <a:spcBef>
                    <a:spcPct val="15000"/>
                  </a:spcBef>
                  <a:spcAft>
                    <a:spcPct val="15000"/>
                  </a:spcAft>
                  <a:buFont typeface="Wingdings" pitchFamily="2" charset="2"/>
                  <a:buChar char="§"/>
                </a:pPr>
                <a:endParaRPr lang="ru-RU" sz="2400">
                  <a:latin typeface="Tahoma" pitchFamily="34" charset="0"/>
                </a:endParaRPr>
              </a:p>
            </p:txBody>
          </p:sp>
          <p:cxnSp>
            <p:nvCxnSpPr>
              <p:cNvPr id="37937" name="Прямая соединительная линия 24"/>
              <p:cNvCxnSpPr>
                <a:cxnSpLocks noChangeShapeType="1"/>
              </p:cNvCxnSpPr>
              <p:nvPr/>
            </p:nvCxnSpPr>
            <p:spPr bwMode="auto">
              <a:xfrm rot="16200000" flipH="1">
                <a:off x="906403" y="3192426"/>
                <a:ext cx="2609951" cy="6335"/>
              </a:xfrm>
              <a:prstGeom prst="line">
                <a:avLst/>
              </a:prstGeom>
              <a:noFill/>
              <a:ln w="38100" algn="ctr">
                <a:solidFill>
                  <a:srgbClr val="284799"/>
                </a:solidFill>
                <a:prstDash val="dash"/>
                <a:round/>
                <a:headEnd/>
                <a:tailEnd/>
              </a:ln>
            </p:spPr>
          </p:cxnSp>
          <p:pic>
            <p:nvPicPr>
              <p:cNvPr id="37938" name="Рисунок 25"/>
              <p:cNvPicPr>
                <a:picLocks noChangeAspect="1"/>
              </p:cNvPicPr>
              <p:nvPr/>
            </p:nvPicPr>
            <p:blipFill>
              <a:blip r:embed="rId3"/>
              <a:srcRect/>
              <a:stretch>
                <a:fillRect/>
              </a:stretch>
            </p:blipFill>
            <p:spPr bwMode="auto">
              <a:xfrm>
                <a:off x="7350895" y="2893925"/>
                <a:ext cx="511458" cy="1892397"/>
              </a:xfrm>
              <a:prstGeom prst="rect">
                <a:avLst/>
              </a:prstGeom>
              <a:noFill/>
              <a:ln w="9525">
                <a:noFill/>
                <a:miter lim="800000"/>
                <a:headEnd/>
                <a:tailEnd/>
              </a:ln>
            </p:spPr>
          </p:pic>
        </p:grpSp>
      </p:grpSp>
      <p:sp>
        <p:nvSpPr>
          <p:cNvPr id="37892" name="Прямоугольник 32"/>
          <p:cNvSpPr>
            <a:spLocks noChangeArrowheads="1"/>
          </p:cNvSpPr>
          <p:nvPr/>
        </p:nvSpPr>
        <p:spPr bwMode="auto">
          <a:xfrm>
            <a:off x="814388" y="106363"/>
            <a:ext cx="7578725" cy="571500"/>
          </a:xfrm>
          <a:prstGeom prst="rect">
            <a:avLst/>
          </a:prstGeom>
          <a:noFill/>
          <a:ln w="9525">
            <a:noFill/>
            <a:miter lim="800000"/>
            <a:headEnd/>
            <a:tailEnd/>
          </a:ln>
        </p:spPr>
        <p:txBody>
          <a:bodyPr>
            <a:spAutoFit/>
          </a:bodyPr>
          <a:lstStyle/>
          <a:p>
            <a:pPr marL="180975" lvl="1" algn="ctr">
              <a:lnSpc>
                <a:spcPct val="150000"/>
              </a:lnSpc>
            </a:pPr>
            <a:r>
              <a:rPr lang="ru-RU" sz="2400" u="sng">
                <a:solidFill>
                  <a:srgbClr val="27386D"/>
                </a:solidFill>
                <a:latin typeface="Tahoma" pitchFamily="34" charset="0"/>
              </a:rPr>
              <a:t>Взаимодействие с наземными службами</a:t>
            </a:r>
          </a:p>
        </p:txBody>
      </p:sp>
      <p:pic>
        <p:nvPicPr>
          <p:cNvPr id="37893" name="Рисунок 45" descr="02"/>
          <p:cNvPicPr>
            <a:picLocks noChangeAspect="1" noChangeArrowheads="1"/>
          </p:cNvPicPr>
          <p:nvPr/>
        </p:nvPicPr>
        <p:blipFill>
          <a:blip r:embed="rId4"/>
          <a:srcRect t="8536" b="3012"/>
          <a:stretch>
            <a:fillRect/>
          </a:stretch>
        </p:blipFill>
        <p:spPr bwMode="auto">
          <a:xfrm>
            <a:off x="6411913" y="1779588"/>
            <a:ext cx="998537" cy="958850"/>
          </a:xfrm>
          <a:prstGeom prst="rect">
            <a:avLst/>
          </a:prstGeom>
          <a:noFill/>
          <a:ln w="9525">
            <a:noFill/>
            <a:miter lim="800000"/>
            <a:headEnd/>
            <a:tailEnd/>
          </a:ln>
        </p:spPr>
      </p:pic>
      <p:pic>
        <p:nvPicPr>
          <p:cNvPr id="37894" name="Рисунок 45" descr="02"/>
          <p:cNvPicPr>
            <a:picLocks noChangeAspect="1" noChangeArrowheads="1"/>
          </p:cNvPicPr>
          <p:nvPr/>
        </p:nvPicPr>
        <p:blipFill>
          <a:blip r:embed="rId4"/>
          <a:srcRect l="5107" t="8537" b="3012"/>
          <a:stretch>
            <a:fillRect/>
          </a:stretch>
        </p:blipFill>
        <p:spPr bwMode="auto">
          <a:xfrm>
            <a:off x="7377113" y="1779588"/>
            <a:ext cx="1016000" cy="963612"/>
          </a:xfrm>
          <a:prstGeom prst="rect">
            <a:avLst/>
          </a:prstGeom>
          <a:noFill/>
          <a:ln w="9525">
            <a:noFill/>
            <a:miter lim="800000"/>
            <a:headEnd/>
            <a:tailEnd/>
          </a:ln>
        </p:spPr>
      </p:pic>
      <p:pic>
        <p:nvPicPr>
          <p:cNvPr id="46" name="Рисунок 45"/>
          <p:cNvPicPr>
            <a:picLocks noChangeAspect="1"/>
          </p:cNvPicPr>
          <p:nvPr/>
        </p:nvPicPr>
        <p:blipFill>
          <a:blip r:embed="rId5" cstate="print">
            <a:extLst/>
          </a:blip>
          <a:stretch>
            <a:fillRect/>
          </a:stretch>
        </p:blipFill>
        <p:spPr>
          <a:xfrm>
            <a:off x="3650174" y="1787833"/>
            <a:ext cx="1682022" cy="1144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 name="Рисунок 3"/>
          <p:cNvPicPr>
            <a:picLocks noChangeAspect="1"/>
          </p:cNvPicPr>
          <p:nvPr/>
        </p:nvPicPr>
        <p:blipFill>
          <a:blip r:embed="rId6" cstate="print">
            <a:extLst/>
          </a:blip>
          <a:srcRect/>
          <a:stretch>
            <a:fillRect/>
          </a:stretch>
        </p:blipFill>
        <p:spPr bwMode="auto">
          <a:xfrm>
            <a:off x="5541541" y="2149650"/>
            <a:ext cx="828466" cy="343690"/>
          </a:xfrm>
          <a:prstGeom prst="rect">
            <a:avLst/>
          </a:prstGeom>
          <a:noFill/>
          <a:ln>
            <a:noFill/>
          </a:ln>
          <a:effectLst>
            <a:glow rad="127000">
              <a:schemeClr val="accent1"/>
            </a:glow>
          </a:effectLst>
          <a:extLst/>
        </p:spPr>
      </p:pic>
      <p:sp>
        <p:nvSpPr>
          <p:cNvPr id="49" name="TextBox 48"/>
          <p:cNvSpPr txBox="1"/>
          <p:nvPr/>
        </p:nvSpPr>
        <p:spPr>
          <a:xfrm>
            <a:off x="6440552" y="2777207"/>
            <a:ext cx="1874190" cy="307777"/>
          </a:xfrm>
          <a:prstGeom prst="rect">
            <a:avLst/>
          </a:prstGeom>
          <a:noFill/>
        </p:spPr>
        <p:txBody>
          <a:bodyPr>
            <a:spAutoFit/>
            <a:sp3d>
              <a:bevelB w="38100" h="38100"/>
            </a:sp3d>
          </a:bodyPr>
          <a:lstStyle/>
          <a:p>
            <a:pPr algn="ctr" fontAlgn="auto">
              <a:spcBef>
                <a:spcPts val="0"/>
              </a:spcBef>
              <a:spcAft>
                <a:spcPts val="0"/>
              </a:spcAft>
              <a:defRPr/>
            </a:pPr>
            <a:r>
              <a:rPr lang="en-US" sz="1400" b="1" dirty="0">
                <a:solidFill>
                  <a:srgbClr val="284799"/>
                </a:solidFill>
                <a:latin typeface="+mn-lt"/>
                <a:cs typeface="+mn-cs"/>
              </a:rPr>
              <a:t>ROSC-1</a:t>
            </a:r>
            <a:endParaRPr lang="ru-RU" sz="1400" b="1" dirty="0">
              <a:solidFill>
                <a:srgbClr val="284799"/>
              </a:solidFill>
              <a:latin typeface="+mn-lt"/>
              <a:cs typeface="+mn-cs"/>
            </a:endParaRPr>
          </a:p>
        </p:txBody>
      </p:sp>
      <p:sp>
        <p:nvSpPr>
          <p:cNvPr id="37898" name="Двойная стрелка влево/вправо 49"/>
          <p:cNvSpPr>
            <a:spLocks noChangeArrowheads="1"/>
          </p:cNvSpPr>
          <p:nvPr/>
        </p:nvSpPr>
        <p:spPr bwMode="auto">
          <a:xfrm rot="10800000" flipV="1">
            <a:off x="5373688" y="2457450"/>
            <a:ext cx="1055687" cy="261938"/>
          </a:xfrm>
          <a:prstGeom prst="leftRightArrow">
            <a:avLst>
              <a:gd name="adj1" fmla="val 50000"/>
              <a:gd name="adj2" fmla="val 52618"/>
            </a:avLst>
          </a:prstGeom>
          <a:solidFill>
            <a:srgbClr val="284799"/>
          </a:solidFill>
          <a:ln w="9525" algn="ctr">
            <a:noFill/>
            <a:round/>
            <a:headEnd/>
            <a:tailEnd/>
          </a:ln>
        </p:spPr>
        <p:txBody>
          <a:bodyPr>
            <a:spAutoFit/>
          </a:bodyPr>
          <a:lstStyle/>
          <a:p>
            <a:pPr>
              <a:lnSpc>
                <a:spcPct val="90000"/>
              </a:lnSpc>
              <a:spcBef>
                <a:spcPct val="15000"/>
              </a:spcBef>
              <a:spcAft>
                <a:spcPct val="15000"/>
              </a:spcAft>
              <a:buFont typeface="Wingdings" pitchFamily="2" charset="2"/>
              <a:buChar char="§"/>
            </a:pPr>
            <a:endParaRPr lang="ru-RU" sz="2400">
              <a:latin typeface="Tahoma" pitchFamily="34" charset="0"/>
            </a:endParaRPr>
          </a:p>
        </p:txBody>
      </p:sp>
      <p:sp>
        <p:nvSpPr>
          <p:cNvPr id="37899" name="Двойная стрелка влево/вправо 50"/>
          <p:cNvSpPr>
            <a:spLocks noChangeArrowheads="1"/>
          </p:cNvSpPr>
          <p:nvPr/>
        </p:nvSpPr>
        <p:spPr bwMode="auto">
          <a:xfrm rot="10800000" flipV="1">
            <a:off x="2473325" y="2468563"/>
            <a:ext cx="1057275" cy="263525"/>
          </a:xfrm>
          <a:prstGeom prst="leftRightArrow">
            <a:avLst>
              <a:gd name="adj1" fmla="val 50000"/>
              <a:gd name="adj2" fmla="val 52380"/>
            </a:avLst>
          </a:prstGeom>
          <a:solidFill>
            <a:srgbClr val="284799"/>
          </a:solidFill>
          <a:ln w="9525" algn="ctr">
            <a:noFill/>
            <a:round/>
            <a:headEnd/>
            <a:tailEnd/>
          </a:ln>
        </p:spPr>
        <p:txBody>
          <a:bodyPr>
            <a:spAutoFit/>
          </a:bodyPr>
          <a:lstStyle/>
          <a:p>
            <a:pPr>
              <a:lnSpc>
                <a:spcPct val="90000"/>
              </a:lnSpc>
              <a:spcBef>
                <a:spcPct val="15000"/>
              </a:spcBef>
              <a:spcAft>
                <a:spcPct val="15000"/>
              </a:spcAft>
              <a:buFont typeface="Wingdings" pitchFamily="2" charset="2"/>
              <a:buChar char="§"/>
            </a:pPr>
            <a:endParaRPr lang="ru-RU" sz="2400">
              <a:latin typeface="Tahoma" pitchFamily="34" charset="0"/>
            </a:endParaRPr>
          </a:p>
        </p:txBody>
      </p:sp>
      <p:pic>
        <p:nvPicPr>
          <p:cNvPr id="52" name="Рисунок 51"/>
          <p:cNvPicPr>
            <a:picLocks noChangeAspect="1"/>
          </p:cNvPicPr>
          <p:nvPr/>
        </p:nvPicPr>
        <p:blipFill>
          <a:blip r:embed="rId7" cstate="print">
            <a:duotone>
              <a:schemeClr val="accent5">
                <a:shade val="45000"/>
                <a:satMod val="135000"/>
              </a:schemeClr>
              <a:prstClr val="white"/>
            </a:duotone>
            <a:extLst/>
          </a:blip>
          <a:stretch>
            <a:fillRect/>
          </a:stretch>
        </p:blipFill>
        <p:spPr>
          <a:xfrm>
            <a:off x="5461993" y="1676056"/>
            <a:ext cx="1035709" cy="463110"/>
          </a:xfrm>
          <a:prstGeom prst="rect">
            <a:avLst/>
          </a:prstGeom>
        </p:spPr>
      </p:pic>
      <p:pic>
        <p:nvPicPr>
          <p:cNvPr id="37901" name="Рисунок 52"/>
          <p:cNvPicPr>
            <a:picLocks noChangeAspect="1"/>
          </p:cNvPicPr>
          <p:nvPr/>
        </p:nvPicPr>
        <p:blipFill>
          <a:blip r:embed="rId8"/>
          <a:srcRect/>
          <a:stretch>
            <a:fillRect/>
          </a:stretch>
        </p:blipFill>
        <p:spPr bwMode="auto">
          <a:xfrm>
            <a:off x="106363" y="106363"/>
            <a:ext cx="835025" cy="708025"/>
          </a:xfrm>
          <a:prstGeom prst="rect">
            <a:avLst/>
          </a:prstGeom>
          <a:noFill/>
          <a:ln w="9525">
            <a:noFill/>
            <a:miter lim="800000"/>
            <a:headEnd/>
            <a:tailEnd/>
          </a:ln>
        </p:spPr>
      </p:pic>
      <p:grpSp>
        <p:nvGrpSpPr>
          <p:cNvPr id="37902" name="Группа 54"/>
          <p:cNvGrpSpPr>
            <a:grpSpLocks/>
          </p:cNvGrpSpPr>
          <p:nvPr/>
        </p:nvGrpSpPr>
        <p:grpSpPr bwMode="auto">
          <a:xfrm>
            <a:off x="-71438" y="1765300"/>
            <a:ext cx="8929688" cy="4235450"/>
            <a:chOff x="214282" y="2255869"/>
            <a:chExt cx="8358246" cy="3744900"/>
          </a:xfrm>
        </p:grpSpPr>
        <p:sp>
          <p:nvSpPr>
            <p:cNvPr id="37916" name="Скругленный прямоугольник 55"/>
            <p:cNvSpPr>
              <a:spLocks noChangeArrowheads="1"/>
            </p:cNvSpPr>
            <p:nvPr/>
          </p:nvSpPr>
          <p:spPr bwMode="auto">
            <a:xfrm>
              <a:off x="214282" y="2786713"/>
              <a:ext cx="6215106" cy="469916"/>
            </a:xfrm>
            <a:prstGeom prst="roundRect">
              <a:avLst>
                <a:gd name="adj" fmla="val 16667"/>
              </a:avLst>
            </a:prstGeom>
            <a:noFill/>
            <a:ln w="9525" algn="ctr">
              <a:noFill/>
              <a:round/>
              <a:headEnd/>
              <a:tailEnd/>
            </a:ln>
          </p:spPr>
          <p:txBody>
            <a:bodyPr>
              <a:spAutoFit/>
            </a:bodyPr>
            <a:lstStyle/>
            <a:p>
              <a:pPr>
                <a:lnSpc>
                  <a:spcPct val="90000"/>
                </a:lnSpc>
                <a:spcBef>
                  <a:spcPct val="15000"/>
                </a:spcBef>
                <a:spcAft>
                  <a:spcPct val="15000"/>
                </a:spcAft>
                <a:buFont typeface="Wingdings" pitchFamily="2" charset="2"/>
                <a:buChar char="§"/>
              </a:pPr>
              <a:endParaRPr lang="ru-RU" sz="2400" b="1">
                <a:solidFill>
                  <a:srgbClr val="284799"/>
                </a:solidFill>
              </a:endParaRPr>
            </a:p>
          </p:txBody>
        </p:sp>
        <p:grpSp>
          <p:nvGrpSpPr>
            <p:cNvPr id="37917" name="Группа 56"/>
            <p:cNvGrpSpPr>
              <a:grpSpLocks/>
            </p:cNvGrpSpPr>
            <p:nvPr/>
          </p:nvGrpSpPr>
          <p:grpSpPr bwMode="auto">
            <a:xfrm>
              <a:off x="425625" y="2255869"/>
              <a:ext cx="8146903" cy="3744900"/>
              <a:chOff x="1776587" y="1890618"/>
              <a:chExt cx="7389965" cy="2895704"/>
            </a:xfrm>
          </p:grpSpPr>
          <p:cxnSp>
            <p:nvCxnSpPr>
              <p:cNvPr id="37918" name="Прямая соединительная линия 60"/>
              <p:cNvCxnSpPr>
                <a:cxnSpLocks noChangeShapeType="1"/>
              </p:cNvCxnSpPr>
              <p:nvPr/>
            </p:nvCxnSpPr>
            <p:spPr bwMode="auto">
              <a:xfrm rot="5400000">
                <a:off x="3985391" y="3842523"/>
                <a:ext cx="1316094" cy="1588"/>
              </a:xfrm>
              <a:prstGeom prst="line">
                <a:avLst/>
              </a:prstGeom>
              <a:noFill/>
              <a:ln w="38100" algn="ctr">
                <a:solidFill>
                  <a:srgbClr val="284799"/>
                </a:solidFill>
                <a:prstDash val="dash"/>
                <a:round/>
                <a:headEnd/>
                <a:tailEnd/>
              </a:ln>
            </p:spPr>
          </p:cxnSp>
          <p:cxnSp>
            <p:nvCxnSpPr>
              <p:cNvPr id="62" name="Прямая соединительная линия 61"/>
              <p:cNvCxnSpPr/>
              <p:nvPr/>
            </p:nvCxnSpPr>
            <p:spPr bwMode="auto">
              <a:xfrm>
                <a:off x="1908365" y="4762444"/>
                <a:ext cx="7258187" cy="15195"/>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7920" name="Прямоугольник 62"/>
              <p:cNvSpPr>
                <a:spLocks noChangeArrowheads="1"/>
              </p:cNvSpPr>
              <p:nvPr/>
            </p:nvSpPr>
            <p:spPr bwMode="auto">
              <a:xfrm>
                <a:off x="5562156" y="3758817"/>
                <a:ext cx="1944216" cy="189344"/>
              </a:xfrm>
              <a:prstGeom prst="rect">
                <a:avLst/>
              </a:prstGeom>
              <a:noFill/>
              <a:ln w="9525">
                <a:noFill/>
                <a:miter lim="800000"/>
                <a:headEnd/>
                <a:tailEnd/>
              </a:ln>
            </p:spPr>
            <p:txBody>
              <a:bodyPr>
                <a:spAutoFit/>
              </a:bodyPr>
              <a:lstStyle/>
              <a:p>
                <a:endParaRPr lang="ru-RU" sz="1200" b="1">
                  <a:solidFill>
                    <a:srgbClr val="6BA42C"/>
                  </a:solidFill>
                </a:endParaRPr>
              </a:p>
            </p:txBody>
          </p:sp>
          <p:sp>
            <p:nvSpPr>
              <p:cNvPr id="37921" name="Прямоугольник 64"/>
              <p:cNvSpPr>
                <a:spLocks noChangeArrowheads="1"/>
              </p:cNvSpPr>
              <p:nvPr/>
            </p:nvSpPr>
            <p:spPr bwMode="auto">
              <a:xfrm>
                <a:off x="3491880" y="3532450"/>
                <a:ext cx="914400" cy="914400"/>
              </a:xfrm>
              <a:prstGeom prst="rect">
                <a:avLst/>
              </a:prstGeom>
              <a:noFill/>
              <a:ln w="9525" algn="ctr">
                <a:noFill/>
                <a:round/>
                <a:headEnd/>
                <a:tailEnd/>
              </a:ln>
            </p:spPr>
            <p:txBody>
              <a:bodyPr>
                <a:spAutoFit/>
              </a:bodyPr>
              <a:lstStyle/>
              <a:p>
                <a:pPr>
                  <a:lnSpc>
                    <a:spcPct val="90000"/>
                  </a:lnSpc>
                  <a:spcBef>
                    <a:spcPct val="15000"/>
                  </a:spcBef>
                  <a:spcAft>
                    <a:spcPct val="15000"/>
                  </a:spcAft>
                  <a:buFont typeface="Wingdings" pitchFamily="2" charset="2"/>
                  <a:buChar char="§"/>
                </a:pPr>
                <a:endParaRPr lang="ru-RU" sz="2400">
                  <a:latin typeface="Tahoma" pitchFamily="34" charset="0"/>
                </a:endParaRPr>
              </a:p>
            </p:txBody>
          </p:sp>
          <p:cxnSp>
            <p:nvCxnSpPr>
              <p:cNvPr id="37922" name="Прямая соединительная линия 65"/>
              <p:cNvCxnSpPr>
                <a:cxnSpLocks noChangeShapeType="1"/>
              </p:cNvCxnSpPr>
              <p:nvPr/>
            </p:nvCxnSpPr>
            <p:spPr bwMode="auto">
              <a:xfrm rot="16200000" flipH="1">
                <a:off x="906403" y="3192426"/>
                <a:ext cx="2609951" cy="6335"/>
              </a:xfrm>
              <a:prstGeom prst="line">
                <a:avLst/>
              </a:prstGeom>
              <a:noFill/>
              <a:ln w="38100" algn="ctr">
                <a:solidFill>
                  <a:srgbClr val="284799"/>
                </a:solidFill>
                <a:prstDash val="dash"/>
                <a:round/>
                <a:headEnd/>
                <a:tailEnd/>
              </a:ln>
            </p:spPr>
          </p:cxnSp>
          <p:pic>
            <p:nvPicPr>
              <p:cNvPr id="37923" name="Рисунок 66"/>
              <p:cNvPicPr>
                <a:picLocks noChangeAspect="1"/>
              </p:cNvPicPr>
              <p:nvPr/>
            </p:nvPicPr>
            <p:blipFill>
              <a:blip r:embed="rId3"/>
              <a:srcRect/>
              <a:stretch>
                <a:fillRect/>
              </a:stretch>
            </p:blipFill>
            <p:spPr bwMode="auto">
              <a:xfrm>
                <a:off x="7350895" y="2893925"/>
                <a:ext cx="511458" cy="1892397"/>
              </a:xfrm>
              <a:prstGeom prst="rect">
                <a:avLst/>
              </a:prstGeom>
              <a:noFill/>
              <a:ln w="9525">
                <a:noFill/>
                <a:miter lim="800000"/>
                <a:headEnd/>
                <a:tailEnd/>
              </a:ln>
            </p:spPr>
          </p:pic>
          <p:sp>
            <p:nvSpPr>
              <p:cNvPr id="37924" name="Прямоугольник 67"/>
              <p:cNvSpPr>
                <a:spLocks noChangeArrowheads="1"/>
              </p:cNvSpPr>
              <p:nvPr/>
            </p:nvSpPr>
            <p:spPr bwMode="auto">
              <a:xfrm>
                <a:off x="1776587" y="4435588"/>
                <a:ext cx="1071570" cy="189344"/>
              </a:xfrm>
              <a:prstGeom prst="rect">
                <a:avLst/>
              </a:prstGeom>
              <a:noFill/>
              <a:ln w="9525">
                <a:noFill/>
                <a:miter lim="800000"/>
                <a:headEnd/>
                <a:tailEnd/>
              </a:ln>
            </p:spPr>
            <p:txBody>
              <a:bodyPr>
                <a:spAutoFit/>
              </a:bodyPr>
              <a:lstStyle/>
              <a:p>
                <a:pPr algn="ctr"/>
                <a:r>
                  <a:rPr lang="ru-RU" sz="1200" b="1" dirty="0" smtClean="0">
                    <a:solidFill>
                      <a:srgbClr val="FF0000"/>
                    </a:solidFill>
                  </a:rPr>
                  <a:t>5-7 </a:t>
                </a:r>
                <a:r>
                  <a:rPr lang="ru-RU" sz="1200" b="1" dirty="0">
                    <a:solidFill>
                      <a:srgbClr val="FF0000"/>
                    </a:solidFill>
                  </a:rPr>
                  <a:t>км</a:t>
                </a:r>
              </a:p>
            </p:txBody>
          </p:sp>
          <p:sp>
            <p:nvSpPr>
              <p:cNvPr id="37925" name="Прямоугольник 68"/>
              <p:cNvSpPr>
                <a:spLocks noChangeArrowheads="1"/>
              </p:cNvSpPr>
              <p:nvPr/>
            </p:nvSpPr>
            <p:spPr bwMode="auto">
              <a:xfrm>
                <a:off x="4129765" y="4424902"/>
                <a:ext cx="1071514" cy="187765"/>
              </a:xfrm>
              <a:prstGeom prst="rect">
                <a:avLst/>
              </a:prstGeom>
              <a:noFill/>
              <a:ln w="9525">
                <a:noFill/>
                <a:miter lim="800000"/>
                <a:headEnd/>
                <a:tailEnd/>
              </a:ln>
            </p:spPr>
            <p:txBody>
              <a:bodyPr>
                <a:spAutoFit/>
              </a:bodyPr>
              <a:lstStyle/>
              <a:p>
                <a:pPr algn="ctr"/>
                <a:r>
                  <a:rPr lang="en-US" sz="1200" b="1">
                    <a:solidFill>
                      <a:srgbClr val="FF0000"/>
                    </a:solidFill>
                  </a:rPr>
                  <a:t>1,</a:t>
                </a:r>
                <a:r>
                  <a:rPr lang="ru-RU" sz="1200" b="1">
                    <a:solidFill>
                      <a:srgbClr val="FF0000"/>
                    </a:solidFill>
                  </a:rPr>
                  <a:t>0</a:t>
                </a:r>
                <a:r>
                  <a:rPr lang="en-US" sz="1200" b="1">
                    <a:solidFill>
                      <a:srgbClr val="FF0000"/>
                    </a:solidFill>
                  </a:rPr>
                  <a:t> </a:t>
                </a:r>
                <a:r>
                  <a:rPr lang="ru-RU" sz="1200" b="1">
                    <a:solidFill>
                      <a:srgbClr val="FF0000"/>
                    </a:solidFill>
                  </a:rPr>
                  <a:t>км</a:t>
                </a:r>
              </a:p>
            </p:txBody>
          </p:sp>
          <p:sp>
            <p:nvSpPr>
              <p:cNvPr id="37926" name="Прямоугольник 69"/>
              <p:cNvSpPr>
                <a:spLocks noChangeArrowheads="1"/>
              </p:cNvSpPr>
              <p:nvPr/>
            </p:nvSpPr>
            <p:spPr bwMode="auto">
              <a:xfrm>
                <a:off x="5200827" y="3800395"/>
                <a:ext cx="1944216" cy="315574"/>
              </a:xfrm>
              <a:prstGeom prst="rect">
                <a:avLst/>
              </a:prstGeom>
              <a:noFill/>
              <a:ln w="9525">
                <a:noFill/>
                <a:miter lim="800000"/>
                <a:headEnd/>
                <a:tailEnd/>
              </a:ln>
            </p:spPr>
            <p:txBody>
              <a:bodyPr>
                <a:spAutoFit/>
              </a:bodyPr>
              <a:lstStyle/>
              <a:p>
                <a:r>
                  <a:rPr lang="ru-RU" sz="1200" b="1">
                    <a:solidFill>
                      <a:srgbClr val="FF5E0D"/>
                    </a:solidFill>
                    <a:latin typeface="Calibri" pitchFamily="34" charset="0"/>
                  </a:rPr>
                  <a:t>Обнаружение микрообъектов (менее 0,5м) при помощи ОЭС</a:t>
                </a:r>
              </a:p>
            </p:txBody>
          </p:sp>
        </p:grpSp>
      </p:grpSp>
      <p:pic>
        <p:nvPicPr>
          <p:cNvPr id="37903" name="Рисунок 45" descr="02"/>
          <p:cNvPicPr>
            <a:picLocks noChangeAspect="1" noChangeArrowheads="1"/>
          </p:cNvPicPr>
          <p:nvPr/>
        </p:nvPicPr>
        <p:blipFill>
          <a:blip r:embed="rId4"/>
          <a:srcRect t="8536" b="3012"/>
          <a:stretch>
            <a:fillRect/>
          </a:stretch>
        </p:blipFill>
        <p:spPr bwMode="auto">
          <a:xfrm>
            <a:off x="6411913" y="1779588"/>
            <a:ext cx="998537" cy="958850"/>
          </a:xfrm>
          <a:prstGeom prst="rect">
            <a:avLst/>
          </a:prstGeom>
          <a:noFill/>
          <a:ln w="9525">
            <a:noFill/>
            <a:miter lim="800000"/>
            <a:headEnd/>
            <a:tailEnd/>
          </a:ln>
        </p:spPr>
      </p:pic>
      <p:pic>
        <p:nvPicPr>
          <p:cNvPr id="37904" name="Рисунок 45" descr="02"/>
          <p:cNvPicPr>
            <a:picLocks noChangeAspect="1" noChangeArrowheads="1"/>
          </p:cNvPicPr>
          <p:nvPr/>
        </p:nvPicPr>
        <p:blipFill>
          <a:blip r:embed="rId4"/>
          <a:srcRect l="5107" t="8537" b="3012"/>
          <a:stretch>
            <a:fillRect/>
          </a:stretch>
        </p:blipFill>
        <p:spPr bwMode="auto">
          <a:xfrm>
            <a:off x="7377113" y="1779588"/>
            <a:ext cx="1016000" cy="963612"/>
          </a:xfrm>
          <a:prstGeom prst="rect">
            <a:avLst/>
          </a:prstGeom>
          <a:noFill/>
          <a:ln w="9525">
            <a:noFill/>
            <a:miter lim="800000"/>
            <a:headEnd/>
            <a:tailEnd/>
          </a:ln>
        </p:spPr>
      </p:pic>
      <p:sp>
        <p:nvSpPr>
          <p:cNvPr id="37905" name="Двойная стрелка влево/вправо 75"/>
          <p:cNvSpPr>
            <a:spLocks noChangeArrowheads="1"/>
          </p:cNvSpPr>
          <p:nvPr/>
        </p:nvSpPr>
        <p:spPr bwMode="auto">
          <a:xfrm rot="10800000" flipV="1">
            <a:off x="5373688" y="2457450"/>
            <a:ext cx="1055687" cy="261938"/>
          </a:xfrm>
          <a:prstGeom prst="leftRightArrow">
            <a:avLst>
              <a:gd name="adj1" fmla="val 50000"/>
              <a:gd name="adj2" fmla="val 52618"/>
            </a:avLst>
          </a:prstGeom>
          <a:solidFill>
            <a:srgbClr val="284799"/>
          </a:solidFill>
          <a:ln w="9525" algn="ctr">
            <a:noFill/>
            <a:round/>
            <a:headEnd/>
            <a:tailEnd/>
          </a:ln>
        </p:spPr>
        <p:txBody>
          <a:bodyPr>
            <a:spAutoFit/>
          </a:bodyPr>
          <a:lstStyle/>
          <a:p>
            <a:pPr>
              <a:lnSpc>
                <a:spcPct val="90000"/>
              </a:lnSpc>
              <a:spcBef>
                <a:spcPct val="15000"/>
              </a:spcBef>
              <a:spcAft>
                <a:spcPct val="15000"/>
              </a:spcAft>
              <a:buFont typeface="Wingdings" pitchFamily="2" charset="2"/>
              <a:buChar char="§"/>
            </a:pPr>
            <a:endParaRPr lang="ru-RU" sz="2400">
              <a:latin typeface="Tahoma" pitchFamily="34" charset="0"/>
            </a:endParaRPr>
          </a:p>
        </p:txBody>
      </p:sp>
      <p:sp>
        <p:nvSpPr>
          <p:cNvPr id="37906" name="Двойная стрелка влево/вправо 76"/>
          <p:cNvSpPr>
            <a:spLocks noChangeArrowheads="1"/>
          </p:cNvSpPr>
          <p:nvPr/>
        </p:nvSpPr>
        <p:spPr bwMode="auto">
          <a:xfrm rot="10800000" flipV="1">
            <a:off x="2473325" y="2468563"/>
            <a:ext cx="1057275" cy="263525"/>
          </a:xfrm>
          <a:prstGeom prst="leftRightArrow">
            <a:avLst>
              <a:gd name="adj1" fmla="val 50000"/>
              <a:gd name="adj2" fmla="val 52380"/>
            </a:avLst>
          </a:prstGeom>
          <a:solidFill>
            <a:srgbClr val="284799"/>
          </a:solidFill>
          <a:ln w="9525" algn="ctr">
            <a:noFill/>
            <a:round/>
            <a:headEnd/>
            <a:tailEnd/>
          </a:ln>
        </p:spPr>
        <p:txBody>
          <a:bodyPr>
            <a:spAutoFit/>
          </a:bodyPr>
          <a:lstStyle/>
          <a:p>
            <a:pPr>
              <a:lnSpc>
                <a:spcPct val="90000"/>
              </a:lnSpc>
              <a:spcBef>
                <a:spcPct val="15000"/>
              </a:spcBef>
              <a:spcAft>
                <a:spcPct val="15000"/>
              </a:spcAft>
              <a:buFont typeface="Wingdings" pitchFamily="2" charset="2"/>
              <a:buChar char="§"/>
            </a:pPr>
            <a:endParaRPr lang="ru-RU" sz="2400">
              <a:latin typeface="Tahoma" pitchFamily="34" charset="0"/>
            </a:endParaRPr>
          </a:p>
        </p:txBody>
      </p:sp>
      <p:pic>
        <p:nvPicPr>
          <p:cNvPr id="37907" name="Рисунок 77"/>
          <p:cNvPicPr>
            <a:picLocks noChangeAspect="1"/>
          </p:cNvPicPr>
          <p:nvPr/>
        </p:nvPicPr>
        <p:blipFill>
          <a:blip r:embed="rId9"/>
          <a:srcRect r="66537"/>
          <a:stretch>
            <a:fillRect/>
          </a:stretch>
        </p:blipFill>
        <p:spPr bwMode="auto">
          <a:xfrm>
            <a:off x="827088" y="1685925"/>
            <a:ext cx="669925" cy="809625"/>
          </a:xfrm>
          <a:prstGeom prst="rect">
            <a:avLst/>
          </a:prstGeom>
          <a:noFill/>
          <a:ln w="9525">
            <a:noFill/>
            <a:miter lim="800000"/>
            <a:headEnd/>
            <a:tailEnd/>
          </a:ln>
        </p:spPr>
      </p:pic>
      <p:pic>
        <p:nvPicPr>
          <p:cNvPr id="37908" name="Рисунок 78"/>
          <p:cNvPicPr>
            <a:picLocks noChangeAspect="1"/>
          </p:cNvPicPr>
          <p:nvPr/>
        </p:nvPicPr>
        <p:blipFill>
          <a:blip r:embed="rId9"/>
          <a:srcRect r="66537"/>
          <a:stretch>
            <a:fillRect/>
          </a:stretch>
        </p:blipFill>
        <p:spPr bwMode="auto">
          <a:xfrm>
            <a:off x="1581150" y="1685925"/>
            <a:ext cx="669925" cy="809625"/>
          </a:xfrm>
          <a:prstGeom prst="rect">
            <a:avLst/>
          </a:prstGeom>
          <a:noFill/>
          <a:ln w="9525">
            <a:noFill/>
            <a:miter lim="800000"/>
            <a:headEnd/>
            <a:tailEnd/>
          </a:ln>
        </p:spPr>
      </p:pic>
      <p:pic>
        <p:nvPicPr>
          <p:cNvPr id="37909" name="Рисунок 79"/>
          <p:cNvPicPr>
            <a:picLocks noChangeAspect="1"/>
          </p:cNvPicPr>
          <p:nvPr/>
        </p:nvPicPr>
        <p:blipFill>
          <a:blip r:embed="rId9"/>
          <a:srcRect r="66537"/>
          <a:stretch>
            <a:fillRect/>
          </a:stretch>
        </p:blipFill>
        <p:spPr bwMode="auto">
          <a:xfrm>
            <a:off x="847725" y="2552700"/>
            <a:ext cx="669925" cy="808038"/>
          </a:xfrm>
          <a:prstGeom prst="rect">
            <a:avLst/>
          </a:prstGeom>
          <a:noFill/>
          <a:ln w="9525">
            <a:noFill/>
            <a:miter lim="800000"/>
            <a:headEnd/>
            <a:tailEnd/>
          </a:ln>
        </p:spPr>
      </p:pic>
      <p:pic>
        <p:nvPicPr>
          <p:cNvPr id="37910" name="Рисунок 80"/>
          <p:cNvPicPr>
            <a:picLocks noChangeAspect="1"/>
          </p:cNvPicPr>
          <p:nvPr/>
        </p:nvPicPr>
        <p:blipFill>
          <a:blip r:embed="rId9"/>
          <a:srcRect r="66537"/>
          <a:stretch>
            <a:fillRect/>
          </a:stretch>
        </p:blipFill>
        <p:spPr bwMode="auto">
          <a:xfrm>
            <a:off x="1603375" y="2552700"/>
            <a:ext cx="671513" cy="808038"/>
          </a:xfrm>
          <a:prstGeom prst="rect">
            <a:avLst/>
          </a:prstGeom>
          <a:noFill/>
          <a:ln w="9525">
            <a:noFill/>
            <a:miter lim="800000"/>
            <a:headEnd/>
            <a:tailEnd/>
          </a:ln>
        </p:spPr>
      </p:pic>
      <p:pic>
        <p:nvPicPr>
          <p:cNvPr id="82" name="Рисунок 3"/>
          <p:cNvPicPr>
            <a:picLocks noChangeAspect="1"/>
          </p:cNvPicPr>
          <p:nvPr/>
        </p:nvPicPr>
        <p:blipFill>
          <a:blip r:embed="rId10" cstate="print">
            <a:extLst/>
          </a:blip>
          <a:srcRect/>
          <a:stretch>
            <a:fillRect/>
          </a:stretch>
        </p:blipFill>
        <p:spPr bwMode="auto">
          <a:xfrm>
            <a:off x="1831474" y="4530616"/>
            <a:ext cx="414233" cy="171845"/>
          </a:xfrm>
          <a:prstGeom prst="rect">
            <a:avLst/>
          </a:prstGeom>
          <a:noFill/>
          <a:ln>
            <a:noFill/>
          </a:ln>
          <a:effectLst>
            <a:glow rad="127000">
              <a:schemeClr val="accent1"/>
            </a:glow>
          </a:effectLst>
          <a:extLst/>
        </p:spPr>
      </p:pic>
      <p:pic>
        <p:nvPicPr>
          <p:cNvPr id="83" name="Рисунок 3"/>
          <p:cNvPicPr>
            <a:picLocks noChangeAspect="1"/>
          </p:cNvPicPr>
          <p:nvPr/>
        </p:nvPicPr>
        <p:blipFill>
          <a:blip r:embed="rId10" cstate="print">
            <a:extLst/>
          </a:blip>
          <a:srcRect/>
          <a:stretch>
            <a:fillRect/>
          </a:stretch>
        </p:blipFill>
        <p:spPr bwMode="auto">
          <a:xfrm>
            <a:off x="5224396" y="5294452"/>
            <a:ext cx="414233" cy="171845"/>
          </a:xfrm>
          <a:prstGeom prst="rect">
            <a:avLst/>
          </a:prstGeom>
          <a:noFill/>
          <a:ln>
            <a:noFill/>
          </a:ln>
          <a:effectLst>
            <a:glow rad="127000">
              <a:schemeClr val="accent1"/>
            </a:glow>
          </a:effectLst>
          <a:extLst/>
        </p:spPr>
      </p:pic>
      <p:pic>
        <p:nvPicPr>
          <p:cNvPr id="84" name="Рисунок 83"/>
          <p:cNvPicPr>
            <a:picLocks noChangeAspect="1"/>
          </p:cNvPicPr>
          <p:nvPr/>
        </p:nvPicPr>
        <p:blipFill>
          <a:blip r:embed="rId7" cstate="print">
            <a:duotone>
              <a:schemeClr val="accent5">
                <a:shade val="45000"/>
                <a:satMod val="135000"/>
              </a:schemeClr>
              <a:prstClr val="white"/>
            </a:duotone>
            <a:extLst/>
          </a:blip>
          <a:stretch>
            <a:fillRect/>
          </a:stretch>
        </p:blipFill>
        <p:spPr>
          <a:xfrm>
            <a:off x="4120681" y="5126706"/>
            <a:ext cx="1035709" cy="463110"/>
          </a:xfrm>
          <a:prstGeom prst="rect">
            <a:avLst/>
          </a:prstGeom>
        </p:spPr>
      </p:pic>
      <p:pic>
        <p:nvPicPr>
          <p:cNvPr id="85" name="Рисунок 84"/>
          <p:cNvPicPr>
            <a:picLocks noChangeAspect="1"/>
          </p:cNvPicPr>
          <p:nvPr/>
        </p:nvPicPr>
        <p:blipFill>
          <a:blip r:embed="rId7" cstate="print">
            <a:duotone>
              <a:schemeClr val="accent5">
                <a:shade val="45000"/>
                <a:satMod val="135000"/>
              </a:schemeClr>
              <a:prstClr val="white"/>
            </a:duotone>
            <a:extLst/>
          </a:blip>
          <a:stretch>
            <a:fillRect/>
          </a:stretch>
        </p:blipFill>
        <p:spPr>
          <a:xfrm>
            <a:off x="2119951" y="4918076"/>
            <a:ext cx="1035709" cy="463110"/>
          </a:xfrm>
          <a:prstGeom prst="rect">
            <a:avLst/>
          </a:prstGeom>
        </p:spPr>
      </p:pic>
      <p:sp>
        <p:nvSpPr>
          <p:cNvPr id="37915" name="Прямоугольник 85"/>
          <p:cNvSpPr>
            <a:spLocks noChangeArrowheads="1"/>
          </p:cNvSpPr>
          <p:nvPr/>
        </p:nvSpPr>
        <p:spPr bwMode="auto">
          <a:xfrm>
            <a:off x="915989" y="3914775"/>
            <a:ext cx="2335618" cy="461665"/>
          </a:xfrm>
          <a:prstGeom prst="rect">
            <a:avLst/>
          </a:prstGeom>
          <a:noFill/>
          <a:ln w="9525">
            <a:noFill/>
            <a:miter lim="800000"/>
            <a:headEnd/>
            <a:tailEnd/>
          </a:ln>
        </p:spPr>
        <p:txBody>
          <a:bodyPr wrap="square">
            <a:spAutoFit/>
          </a:bodyPr>
          <a:lstStyle/>
          <a:p>
            <a:r>
              <a:rPr lang="ru-RU" sz="1200" b="1" dirty="0">
                <a:solidFill>
                  <a:srgbClr val="FF5E0D"/>
                </a:solidFill>
                <a:latin typeface="Calibri" pitchFamily="34" charset="0"/>
              </a:rPr>
              <a:t>Обнаружение </a:t>
            </a:r>
            <a:r>
              <a:rPr lang="ru-RU" sz="1200" b="1" dirty="0" err="1">
                <a:solidFill>
                  <a:srgbClr val="FF5E0D"/>
                </a:solidFill>
                <a:latin typeface="Calibri" pitchFamily="34" charset="0"/>
              </a:rPr>
              <a:t>миниобъектов</a:t>
            </a:r>
            <a:r>
              <a:rPr lang="ru-RU" sz="1200" b="1" dirty="0">
                <a:solidFill>
                  <a:srgbClr val="FF5E0D"/>
                </a:solidFill>
                <a:latin typeface="Calibri" pitchFamily="34" charset="0"/>
              </a:rPr>
              <a:t> (0,5-2м) при помощи </a:t>
            </a:r>
            <a:r>
              <a:rPr lang="ru-RU" sz="1200" b="1" dirty="0" smtClean="0">
                <a:solidFill>
                  <a:srgbClr val="FF5E0D"/>
                </a:solidFill>
                <a:latin typeface="Calibri" pitchFamily="34" charset="0"/>
              </a:rPr>
              <a:t>РЛС и РТМ</a:t>
            </a:r>
            <a:endParaRPr lang="ru-RU" sz="1200" b="1" dirty="0">
              <a:solidFill>
                <a:srgbClr val="FF5E0D"/>
              </a:solidFill>
              <a:latin typeface="Calibri" pitchFamily="34" charset="0"/>
            </a:endParaRPr>
          </a:p>
        </p:txBody>
      </p:sp>
      <p:sp>
        <p:nvSpPr>
          <p:cNvPr id="37940" name="Rectangle 52"/>
          <p:cNvSpPr>
            <a:spLocks noChangeArrowheads="1"/>
          </p:cNvSpPr>
          <p:nvPr/>
        </p:nvSpPr>
        <p:spPr bwMode="auto">
          <a:xfrm>
            <a:off x="3700463" y="2974975"/>
            <a:ext cx="1612900" cy="457200"/>
          </a:xfrm>
          <a:prstGeom prst="rect">
            <a:avLst/>
          </a:prstGeom>
          <a:noFill/>
          <a:ln w="9525">
            <a:noFill/>
            <a:miter lim="800000"/>
            <a:headEnd/>
            <a:tailEnd/>
          </a:ln>
          <a:effectLst/>
        </p:spPr>
        <p:txBody>
          <a:bodyPr wrap="none">
            <a:spAutoFit/>
          </a:bodyPr>
          <a:lstStyle/>
          <a:p>
            <a:pPr algn="ctr"/>
            <a:r>
              <a:rPr lang="ru-RU" sz="1200" b="1">
                <a:solidFill>
                  <a:schemeClr val="hlink"/>
                </a:solidFill>
                <a:latin typeface="Calibri" pitchFamily="34" charset="0"/>
              </a:rPr>
              <a:t>РМО безопасности</a:t>
            </a:r>
          </a:p>
          <a:p>
            <a:pPr algn="ctr"/>
            <a:r>
              <a:rPr lang="ru-RU" sz="1200" b="1">
                <a:solidFill>
                  <a:schemeClr val="hlink"/>
                </a:solidFill>
                <a:latin typeface="Calibri" pitchFamily="34" charset="0"/>
              </a:rPr>
              <a:t>РМО орнитолога</a:t>
            </a:r>
          </a:p>
        </p:txBody>
      </p:sp>
      <p:sp>
        <p:nvSpPr>
          <p:cNvPr id="51" name="Овал 50"/>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20</a:t>
            </a:r>
            <a:endParaRPr lang="ru-RU" sz="1200" b="1" dirty="0">
              <a:solidFill>
                <a:srgbClr val="1B5985"/>
              </a:solidFill>
            </a:endParaRPr>
          </a:p>
        </p:txBody>
      </p:sp>
    </p:spTree>
    <p:extLst>
      <p:ext uri="{BB962C8B-B14F-4D97-AF65-F5344CB8AC3E}">
        <p14:creationId xmlns:p14="http://schemas.microsoft.com/office/powerpoint/2010/main" val="1105717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68955" y="356975"/>
            <a:ext cx="8878824" cy="6303874"/>
          </a:xfrm>
        </p:spPr>
        <p:txBody>
          <a:bodyPr>
            <a:normAutofit/>
          </a:bodyPr>
          <a:lstStyle/>
          <a:p>
            <a:pPr marL="0" indent="0">
              <a:buNone/>
            </a:pPr>
            <a:r>
              <a:rPr lang="ru-RU" sz="2000" dirty="0" smtClean="0">
                <a:solidFill>
                  <a:srgbClr val="27386D"/>
                </a:solidFill>
              </a:rPr>
              <a:t>Комплекс РОСК-1 предназначен </a:t>
            </a:r>
            <a:r>
              <a:rPr lang="ru-RU" sz="2000" dirty="0">
                <a:solidFill>
                  <a:srgbClr val="27386D"/>
                </a:solidFill>
              </a:rPr>
              <a:t>для решения </a:t>
            </a:r>
            <a:r>
              <a:rPr lang="ru-RU" sz="2000" dirty="0" smtClean="0">
                <a:solidFill>
                  <a:srgbClr val="27386D"/>
                </a:solidFill>
              </a:rPr>
              <a:t>задач обнаружения, распознавания </a:t>
            </a:r>
            <a:r>
              <a:rPr lang="ru-RU" sz="2000" dirty="0">
                <a:solidFill>
                  <a:srgbClr val="27386D"/>
                </a:solidFill>
              </a:rPr>
              <a:t>и </a:t>
            </a:r>
            <a:r>
              <a:rPr lang="ru-RU" sz="2000" dirty="0" smtClean="0">
                <a:solidFill>
                  <a:srgbClr val="27386D"/>
                </a:solidFill>
              </a:rPr>
              <a:t>противодействия несанкционированным </a:t>
            </a:r>
            <a:r>
              <a:rPr lang="ru-RU" sz="2000" dirty="0">
                <a:solidFill>
                  <a:srgbClr val="27386D"/>
                </a:solidFill>
              </a:rPr>
              <a:t>полетам </a:t>
            </a:r>
            <a:r>
              <a:rPr lang="ru-RU" sz="2000" dirty="0" smtClean="0">
                <a:solidFill>
                  <a:srgbClr val="27386D"/>
                </a:solidFill>
              </a:rPr>
              <a:t>мини/микро-БпЛА, </a:t>
            </a:r>
            <a:r>
              <a:rPr lang="ru-RU" sz="2000" dirty="0">
                <a:solidFill>
                  <a:srgbClr val="27386D"/>
                </a:solidFill>
              </a:rPr>
              <a:t>а также для оценки орнитологической обстановки в заданном </a:t>
            </a:r>
            <a:r>
              <a:rPr lang="ru-RU" sz="2000" dirty="0" smtClean="0">
                <a:solidFill>
                  <a:srgbClr val="27386D"/>
                </a:solidFill>
              </a:rPr>
              <a:t>районе.</a:t>
            </a:r>
          </a:p>
          <a:p>
            <a:pPr marL="0" indent="0">
              <a:buNone/>
            </a:pPr>
            <a:r>
              <a:rPr lang="ru-RU" sz="2000" dirty="0" smtClean="0">
                <a:solidFill>
                  <a:srgbClr val="27386D"/>
                </a:solidFill>
              </a:rPr>
              <a:t>В состав комплекса входят:</a:t>
            </a:r>
          </a:p>
          <a:p>
            <a:pPr>
              <a:buFontTx/>
              <a:buChar char="-"/>
            </a:pPr>
            <a:r>
              <a:rPr lang="ru-RU" sz="2000" dirty="0" smtClean="0">
                <a:solidFill>
                  <a:srgbClr val="27386D"/>
                </a:solidFill>
              </a:rPr>
              <a:t>Обзорная </a:t>
            </a:r>
            <a:r>
              <a:rPr lang="ru-RU" sz="2000" dirty="0" err="1" smtClean="0">
                <a:solidFill>
                  <a:srgbClr val="27386D"/>
                </a:solidFill>
              </a:rPr>
              <a:t>трехкоординатная</a:t>
            </a:r>
            <a:r>
              <a:rPr lang="ru-RU" sz="2000" dirty="0" smtClean="0">
                <a:solidFill>
                  <a:srgbClr val="27386D"/>
                </a:solidFill>
              </a:rPr>
              <a:t> РЛС Х-диапазона в качестве основного источника обнаружения</a:t>
            </a:r>
          </a:p>
          <a:p>
            <a:pPr>
              <a:buFontTx/>
              <a:buChar char="-"/>
            </a:pPr>
            <a:r>
              <a:rPr lang="ru-RU" sz="2000" dirty="0" smtClean="0">
                <a:solidFill>
                  <a:srgbClr val="27386D"/>
                </a:solidFill>
              </a:rPr>
              <a:t>Средства радиотехнического контроля для обнаружения пеленгов на каналы управления и передачи данных </a:t>
            </a:r>
            <a:r>
              <a:rPr lang="ru-RU" sz="2000" dirty="0" err="1" smtClean="0">
                <a:solidFill>
                  <a:srgbClr val="27386D"/>
                </a:solidFill>
              </a:rPr>
              <a:t>БпЛА</a:t>
            </a:r>
            <a:endParaRPr lang="ru-RU" sz="2000" dirty="0" smtClean="0">
              <a:solidFill>
                <a:srgbClr val="27386D"/>
              </a:solidFill>
            </a:endParaRPr>
          </a:p>
          <a:p>
            <a:pPr>
              <a:buFontTx/>
              <a:buChar char="-"/>
            </a:pPr>
            <a:r>
              <a:rPr lang="ru-RU" sz="2000" dirty="0" smtClean="0">
                <a:solidFill>
                  <a:srgbClr val="27386D"/>
                </a:solidFill>
              </a:rPr>
              <a:t>Обзорные и узкопольные </a:t>
            </a:r>
            <a:r>
              <a:rPr lang="ru-RU" sz="2000" dirty="0" err="1" smtClean="0">
                <a:solidFill>
                  <a:srgbClr val="27386D"/>
                </a:solidFill>
              </a:rPr>
              <a:t>оптикоэлектронные</a:t>
            </a:r>
            <a:r>
              <a:rPr lang="ru-RU" sz="2000" dirty="0" smtClean="0">
                <a:solidFill>
                  <a:srgbClr val="27386D"/>
                </a:solidFill>
              </a:rPr>
              <a:t> средства обнаружения</a:t>
            </a:r>
          </a:p>
          <a:p>
            <a:pPr>
              <a:buFontTx/>
              <a:buChar char="-"/>
            </a:pPr>
            <a:r>
              <a:rPr lang="ru-RU" sz="2000" dirty="0" smtClean="0">
                <a:solidFill>
                  <a:srgbClr val="27386D"/>
                </a:solidFill>
              </a:rPr>
              <a:t>Средства радиоэлектронного управления для противодействия </a:t>
            </a:r>
            <a:r>
              <a:rPr lang="ru-RU" sz="2000" dirty="0" err="1" smtClean="0">
                <a:solidFill>
                  <a:srgbClr val="27386D"/>
                </a:solidFill>
              </a:rPr>
              <a:t>БпЛА</a:t>
            </a:r>
            <a:r>
              <a:rPr lang="ru-RU" sz="2000" dirty="0" smtClean="0">
                <a:solidFill>
                  <a:srgbClr val="27386D"/>
                </a:solidFill>
              </a:rPr>
              <a:t> путем создания помех в каналах управления </a:t>
            </a:r>
            <a:r>
              <a:rPr lang="ru-RU" sz="2000" dirty="0" err="1" smtClean="0">
                <a:solidFill>
                  <a:srgbClr val="27386D"/>
                </a:solidFill>
              </a:rPr>
              <a:t>БпЛА</a:t>
            </a:r>
            <a:r>
              <a:rPr lang="ru-RU" sz="2000" dirty="0" smtClean="0">
                <a:solidFill>
                  <a:srgbClr val="27386D"/>
                </a:solidFill>
              </a:rPr>
              <a:t> и в приемниках спутниковых навигационных сигналов</a:t>
            </a:r>
          </a:p>
          <a:p>
            <a:pPr>
              <a:buFontTx/>
              <a:buChar char="-"/>
            </a:pPr>
            <a:r>
              <a:rPr lang="ru-RU" sz="2000" dirty="0" smtClean="0">
                <a:solidFill>
                  <a:srgbClr val="27386D"/>
                </a:solidFill>
              </a:rPr>
              <a:t>Модуль приема данных АЗН-В</a:t>
            </a:r>
          </a:p>
          <a:p>
            <a:pPr>
              <a:buFontTx/>
              <a:buChar char="-"/>
            </a:pPr>
            <a:r>
              <a:rPr lang="ru-RU" sz="2000" dirty="0" smtClean="0">
                <a:solidFill>
                  <a:srgbClr val="27386D"/>
                </a:solidFill>
              </a:rPr>
              <a:t>В перспективе разрабатываемые </a:t>
            </a:r>
            <a:r>
              <a:rPr lang="ru-RU" sz="2000" dirty="0" err="1" smtClean="0">
                <a:solidFill>
                  <a:srgbClr val="27386D"/>
                </a:solidFill>
              </a:rPr>
              <a:t>БпЛА</a:t>
            </a:r>
            <a:r>
              <a:rPr lang="ru-RU" sz="2000" dirty="0" smtClean="0">
                <a:solidFill>
                  <a:srgbClr val="27386D"/>
                </a:solidFill>
              </a:rPr>
              <a:t>-перехватчики различного типа для физического противодействия </a:t>
            </a:r>
            <a:r>
              <a:rPr lang="ru-RU" sz="2000" dirty="0" err="1" smtClean="0">
                <a:solidFill>
                  <a:srgbClr val="27386D"/>
                </a:solidFill>
              </a:rPr>
              <a:t>БпЛА</a:t>
            </a:r>
            <a:r>
              <a:rPr lang="ru-RU" sz="2000" dirty="0" smtClean="0">
                <a:solidFill>
                  <a:srgbClr val="27386D"/>
                </a:solidFill>
              </a:rPr>
              <a:t>-нарушителям</a:t>
            </a:r>
          </a:p>
          <a:p>
            <a:pPr marL="0" indent="0">
              <a:buNone/>
            </a:pPr>
            <a:endParaRPr lang="ru-RU" sz="2000" dirty="0">
              <a:solidFill>
                <a:srgbClr val="27386D"/>
              </a:solidFill>
            </a:endParaRPr>
          </a:p>
          <a:p>
            <a:pPr marL="0" indent="0">
              <a:buNone/>
            </a:pPr>
            <a:endParaRPr lang="ru-RU" sz="2000" dirty="0" smtClean="0"/>
          </a:p>
          <a:p>
            <a:pPr marL="0" indent="0">
              <a:buNone/>
            </a:pPr>
            <a:endParaRPr lang="ru-RU" sz="2000" dirty="0" smtClean="0"/>
          </a:p>
        </p:txBody>
      </p:sp>
      <p:sp>
        <p:nvSpPr>
          <p:cNvPr id="5" name="Овал 4"/>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a:t>
            </a:r>
            <a:endParaRPr lang="ru-RU" sz="1200" b="1" dirty="0">
              <a:solidFill>
                <a:srgbClr val="1B5985"/>
              </a:solidFill>
            </a:endParaRPr>
          </a:p>
        </p:txBody>
      </p:sp>
    </p:spTree>
    <p:extLst>
      <p:ext uri="{BB962C8B-B14F-4D97-AF65-F5344CB8AC3E}">
        <p14:creationId xmlns:p14="http://schemas.microsoft.com/office/powerpoint/2010/main" val="128899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11016" y="494734"/>
            <a:ext cx="8950538" cy="6106363"/>
          </a:xfrm>
        </p:spPr>
        <p:txBody>
          <a:bodyPr>
            <a:normAutofit fontScale="92500" lnSpcReduction="10000"/>
          </a:bodyPr>
          <a:lstStyle/>
          <a:p>
            <a:pPr marL="0" indent="0">
              <a:buNone/>
            </a:pPr>
            <a:r>
              <a:rPr lang="ru-RU" sz="2400" dirty="0" smtClean="0">
                <a:solidFill>
                  <a:srgbClr val="27386D"/>
                </a:solidFill>
              </a:rPr>
              <a:t>Таким образом, применение комплекса РОСК-1 возможно как для обеспечения защиты от несанкционированных полетов БпЛА, так и для обеспечения мониторинга орнитологической обстановки.</a:t>
            </a:r>
          </a:p>
          <a:p>
            <a:pPr marL="0" indent="0">
              <a:buNone/>
            </a:pPr>
            <a:endParaRPr lang="ru-RU" sz="2400" dirty="0" smtClean="0">
              <a:solidFill>
                <a:srgbClr val="27386D"/>
              </a:solidFill>
            </a:endParaRPr>
          </a:p>
          <a:p>
            <a:pPr marL="0" indent="0">
              <a:buNone/>
            </a:pPr>
            <a:r>
              <a:rPr lang="ru-RU" sz="2400" dirty="0" smtClean="0">
                <a:solidFill>
                  <a:srgbClr val="27386D"/>
                </a:solidFill>
              </a:rPr>
              <a:t>Учитывая модульность системы, состав оборудования для каждого объекта возможно гибко конфигурировать в зависимости от рельефа, сложности и размеров объекта, требований заказчика и др.</a:t>
            </a:r>
          </a:p>
          <a:p>
            <a:pPr marL="0" indent="0">
              <a:buNone/>
            </a:pPr>
            <a:endParaRPr lang="ru-RU" sz="2400" dirty="0">
              <a:solidFill>
                <a:srgbClr val="27386D"/>
              </a:solidFill>
            </a:endParaRPr>
          </a:p>
          <a:p>
            <a:pPr marL="0" indent="0">
              <a:buNone/>
            </a:pPr>
            <a:r>
              <a:rPr lang="ru-RU" sz="2400" dirty="0">
                <a:solidFill>
                  <a:srgbClr val="27386D"/>
                </a:solidFill>
              </a:rPr>
              <a:t>Радиолокационные средства и средства радиотехнического мониторинга обеспечивают обнаружение БпЛА и птиц в радиусе до 7 км от места установки.</a:t>
            </a:r>
          </a:p>
          <a:p>
            <a:pPr marL="0" indent="0">
              <a:buNone/>
            </a:pPr>
            <a:r>
              <a:rPr lang="ru-RU" sz="2400" dirty="0" smtClean="0">
                <a:solidFill>
                  <a:srgbClr val="27386D"/>
                </a:solidFill>
              </a:rPr>
              <a:t>Для лучшего обеспечения зон обзора над ВПП и рулежными дорожками используются обзорные оптические модули, обеспечивающие обнаружение малоразмерных птиц и БпЛА на удалениях до 1200м.</a:t>
            </a:r>
          </a:p>
          <a:p>
            <a:pPr marL="0" indent="0">
              <a:buNone/>
            </a:pPr>
            <a:endParaRPr lang="ru-RU" sz="2400" dirty="0">
              <a:solidFill>
                <a:srgbClr val="27386D"/>
              </a:solidFill>
            </a:endParaRPr>
          </a:p>
          <a:p>
            <a:pPr marL="0" indent="0">
              <a:buNone/>
            </a:pPr>
            <a:r>
              <a:rPr lang="ru-RU" sz="2400" dirty="0" smtClean="0">
                <a:solidFill>
                  <a:srgbClr val="27386D"/>
                </a:solidFill>
              </a:rPr>
              <a:t>При этом обеспечивается выдача информации о БпЛА на рабочие места, устанавливаемые в службе безопасности, на рабочие места орнитологической службы. Дополнительно по стандартным протоколам возможно сопряжение с существующими АС УВД.</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20</a:t>
            </a:r>
            <a:endParaRPr lang="ru-RU" sz="1200" b="1" dirty="0">
              <a:solidFill>
                <a:srgbClr val="1B5985"/>
              </a:solidFill>
            </a:endParaRPr>
          </a:p>
        </p:txBody>
      </p:sp>
    </p:spTree>
    <p:extLst>
      <p:ext uri="{BB962C8B-B14F-4D97-AF65-F5344CB8AC3E}">
        <p14:creationId xmlns:p14="http://schemas.microsoft.com/office/powerpoint/2010/main" val="4094538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Рисунок 3" descr="C:\Users\gk\Downloads\Общая схема 2 (1).png"/>
          <p:cNvPicPr>
            <a:picLocks noChangeAspect="1" noChangeArrowheads="1"/>
          </p:cNvPicPr>
          <p:nvPr/>
        </p:nvPicPr>
        <p:blipFill>
          <a:blip r:embed="rId2"/>
          <a:srcRect/>
          <a:stretch>
            <a:fillRect/>
          </a:stretch>
        </p:blipFill>
        <p:spPr bwMode="auto">
          <a:xfrm>
            <a:off x="941388" y="814388"/>
            <a:ext cx="7105650" cy="6043612"/>
          </a:xfrm>
          <a:prstGeom prst="rect">
            <a:avLst/>
          </a:prstGeom>
          <a:noFill/>
          <a:ln w="9525">
            <a:noFill/>
            <a:miter lim="800000"/>
            <a:headEnd/>
            <a:tailEnd/>
          </a:ln>
        </p:spPr>
      </p:pic>
      <p:pic>
        <p:nvPicPr>
          <p:cNvPr id="36866" name="Picture 13" descr="D:\E\maket\Разное\2019\Презентации\Image\DSC_8437.png"/>
          <p:cNvPicPr>
            <a:picLocks noChangeAspect="1" noChangeArrowheads="1"/>
          </p:cNvPicPr>
          <p:nvPr/>
        </p:nvPicPr>
        <p:blipFill>
          <a:blip r:embed="rId3"/>
          <a:srcRect l="-308" t="72147" r="308" b="10977"/>
          <a:stretch>
            <a:fillRect/>
          </a:stretch>
        </p:blipFill>
        <p:spPr bwMode="auto">
          <a:xfrm>
            <a:off x="-19050" y="0"/>
            <a:ext cx="9163050" cy="814388"/>
          </a:xfrm>
          <a:prstGeom prst="rect">
            <a:avLst/>
          </a:prstGeom>
          <a:noFill/>
          <a:ln w="9525">
            <a:noFill/>
            <a:miter lim="800000"/>
            <a:headEnd/>
            <a:tailEnd/>
          </a:ln>
        </p:spPr>
      </p:pic>
      <p:sp>
        <p:nvSpPr>
          <p:cNvPr id="36867" name="Прямоугольник 5"/>
          <p:cNvSpPr>
            <a:spLocks noChangeArrowheads="1"/>
          </p:cNvSpPr>
          <p:nvPr/>
        </p:nvSpPr>
        <p:spPr bwMode="auto">
          <a:xfrm>
            <a:off x="814388" y="106363"/>
            <a:ext cx="7578725" cy="571500"/>
          </a:xfrm>
          <a:prstGeom prst="rect">
            <a:avLst/>
          </a:prstGeom>
          <a:noFill/>
          <a:ln w="9525">
            <a:noFill/>
            <a:miter lim="800000"/>
            <a:headEnd/>
            <a:tailEnd/>
          </a:ln>
        </p:spPr>
        <p:txBody>
          <a:bodyPr>
            <a:spAutoFit/>
          </a:bodyPr>
          <a:lstStyle/>
          <a:p>
            <a:pPr marL="180975" lvl="1" algn="ctr">
              <a:lnSpc>
                <a:spcPct val="150000"/>
              </a:lnSpc>
            </a:pPr>
            <a:r>
              <a:rPr lang="ru-RU" sz="2400" u="sng" dirty="0">
                <a:solidFill>
                  <a:srgbClr val="27386D"/>
                </a:solidFill>
                <a:latin typeface="Tahoma" pitchFamily="34" charset="0"/>
              </a:rPr>
              <a:t>Пример оснащения средствами наблюдения</a:t>
            </a:r>
          </a:p>
        </p:txBody>
      </p:sp>
      <p:pic>
        <p:nvPicPr>
          <p:cNvPr id="36868" name="Рисунок 6"/>
          <p:cNvPicPr>
            <a:picLocks noChangeAspect="1"/>
          </p:cNvPicPr>
          <p:nvPr/>
        </p:nvPicPr>
        <p:blipFill>
          <a:blip r:embed="rId4"/>
          <a:srcRect/>
          <a:stretch>
            <a:fillRect/>
          </a:stretch>
        </p:blipFill>
        <p:spPr bwMode="auto">
          <a:xfrm>
            <a:off x="106363" y="106363"/>
            <a:ext cx="835025" cy="708025"/>
          </a:xfrm>
          <a:prstGeom prst="rect">
            <a:avLst/>
          </a:prstGeom>
          <a:noFill/>
          <a:ln w="9525">
            <a:noFill/>
            <a:miter lim="800000"/>
            <a:headEnd/>
            <a:tailEnd/>
          </a:ln>
        </p:spPr>
      </p:pic>
      <p:sp>
        <p:nvSpPr>
          <p:cNvPr id="6" name="Овал 5"/>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21</a:t>
            </a:r>
            <a:endParaRPr lang="ru-RU" sz="1200" b="1" dirty="0">
              <a:solidFill>
                <a:srgbClr val="1B5985"/>
              </a:solidFill>
            </a:endParaRPr>
          </a:p>
        </p:txBody>
      </p:sp>
    </p:spTree>
    <p:extLst>
      <p:ext uri="{BB962C8B-B14F-4D97-AF65-F5344CB8AC3E}">
        <p14:creationId xmlns:p14="http://schemas.microsoft.com/office/powerpoint/2010/main" val="42047555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1411833"/>
            <a:ext cx="8878824" cy="5301691"/>
          </a:xfrm>
        </p:spPr>
        <p:txBody>
          <a:bodyPr>
            <a:normAutofit/>
          </a:bodyPr>
          <a:lstStyle/>
          <a:p>
            <a:pPr marL="0" indent="0">
              <a:buNone/>
            </a:pPr>
            <a:r>
              <a:rPr lang="ru-RU" sz="2400" dirty="0" smtClean="0">
                <a:solidFill>
                  <a:srgbClr val="27386D"/>
                </a:solidFill>
              </a:rPr>
              <a:t>Пример возможного размещения оборудования в а/п </a:t>
            </a:r>
            <a:r>
              <a:rPr lang="ru-RU" sz="2400" dirty="0" err="1" smtClean="0">
                <a:solidFill>
                  <a:srgbClr val="27386D"/>
                </a:solidFill>
              </a:rPr>
              <a:t>Жуковски</a:t>
            </a:r>
            <a:r>
              <a:rPr lang="ru-RU" sz="2400" dirty="0" smtClean="0">
                <a:solidFill>
                  <a:srgbClr val="27386D"/>
                </a:solidFill>
              </a:rPr>
              <a:t> показан на следующем слайде. </a:t>
            </a:r>
          </a:p>
          <a:p>
            <a:pPr marL="0" indent="0">
              <a:buNone/>
            </a:pPr>
            <a:r>
              <a:rPr lang="ru-RU" sz="2400" dirty="0" smtClean="0">
                <a:solidFill>
                  <a:srgbClr val="27386D"/>
                </a:solidFill>
              </a:rPr>
              <a:t>На здании КДП устанавливается РЛС и ООС.</a:t>
            </a:r>
          </a:p>
          <a:p>
            <a:pPr marL="0" indent="0">
              <a:buNone/>
            </a:pPr>
            <a:r>
              <a:rPr lang="ru-RU" sz="2400" dirty="0" smtClean="0">
                <a:solidFill>
                  <a:srgbClr val="27386D"/>
                </a:solidFill>
              </a:rPr>
              <a:t>Дополнительные ООС устанавливаются вдоль ВПП обеспечивая наилучший обзор пространства.</a:t>
            </a: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21</a:t>
            </a:r>
            <a:endParaRPr lang="ru-RU" sz="1200" b="1" dirty="0">
              <a:solidFill>
                <a:srgbClr val="1B5985"/>
              </a:solidFill>
            </a:endParaRPr>
          </a:p>
        </p:txBody>
      </p:sp>
    </p:spTree>
    <p:extLst>
      <p:ext uri="{BB962C8B-B14F-4D97-AF65-F5344CB8AC3E}">
        <p14:creationId xmlns:p14="http://schemas.microsoft.com/office/powerpoint/2010/main" val="362428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Calibri" pitchFamily="34" charset="0"/>
            </a:endParaRPr>
          </a:p>
        </p:txBody>
      </p:sp>
      <p:graphicFrame>
        <p:nvGraphicFramePr>
          <p:cNvPr id="1028" name="Object 4"/>
          <p:cNvGraphicFramePr>
            <a:graphicFrameLocks noChangeAspect="1"/>
          </p:cNvGraphicFramePr>
          <p:nvPr/>
        </p:nvGraphicFramePr>
        <p:xfrm>
          <a:off x="357188" y="384175"/>
          <a:ext cx="5419725" cy="5715000"/>
        </p:xfrm>
        <a:graphic>
          <a:graphicData uri="http://schemas.openxmlformats.org/presentationml/2006/ole">
            <mc:AlternateContent xmlns:mc="http://schemas.openxmlformats.org/markup-compatibility/2006">
              <mc:Choice xmlns:v="urn:schemas-microsoft-com:vml" Requires="v">
                <p:oleObj spid="_x0000_s1041" name="Visio" r:id="rId3" imgW="5419585" imgH="5714962" progId="">
                  <p:embed/>
                </p:oleObj>
              </mc:Choice>
              <mc:Fallback>
                <p:oleObj name="Visio" r:id="rId3" imgW="5419585" imgH="5714962" progId="">
                  <p:embed/>
                  <p:pic>
                    <p:nvPicPr>
                      <p:cNvPr id="102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384175"/>
                        <a:ext cx="5419725" cy="571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Rectangle 3"/>
          <p:cNvSpPr>
            <a:spLocks noChangeArrowheads="1"/>
          </p:cNvSpPr>
          <p:nvPr/>
        </p:nvSpPr>
        <p:spPr bwMode="auto">
          <a:xfrm>
            <a:off x="0" y="6172200"/>
            <a:ext cx="9144000" cy="0"/>
          </a:xfrm>
          <a:prstGeom prst="rect">
            <a:avLst/>
          </a:prstGeom>
          <a:noFill/>
          <a:ln w="9525">
            <a:noFill/>
            <a:miter lim="800000"/>
            <a:headEnd/>
            <a:tailEnd/>
          </a:ln>
        </p:spPr>
        <p:txBody>
          <a:bodyPr wrap="none" anchor="ctr">
            <a:spAutoFit/>
          </a:bodyPr>
          <a:lstStyle/>
          <a:p>
            <a:endParaRPr lang="ru-RU">
              <a:latin typeface="Calibri" pitchFamily="34" charset="0"/>
            </a:endParaRPr>
          </a:p>
        </p:txBody>
      </p:sp>
      <p:sp>
        <p:nvSpPr>
          <p:cNvPr id="1031" name="Rectangle 6"/>
          <p:cNvSpPr>
            <a:spLocks noChangeArrowheads="1"/>
          </p:cNvSpPr>
          <p:nvPr/>
        </p:nvSpPr>
        <p:spPr bwMode="auto">
          <a:xfrm>
            <a:off x="0" y="0"/>
            <a:ext cx="165100" cy="328613"/>
          </a:xfrm>
          <a:prstGeom prst="rect">
            <a:avLst/>
          </a:prstGeom>
          <a:noFill/>
          <a:ln w="9525">
            <a:noFill/>
            <a:miter lim="800000"/>
            <a:headEnd/>
            <a:tailEnd/>
          </a:ln>
        </p:spPr>
        <p:txBody>
          <a:bodyPr wrap="none" lIns="81436" tIns="40718" rIns="81436" bIns="40718" anchor="ctr">
            <a:spAutoFit/>
          </a:bodyPr>
          <a:lstStyle/>
          <a:p>
            <a:endParaRPr lang="ru-RU" altLang="ru-RU" sz="1600" b="1">
              <a:latin typeface="Calibri" pitchFamily="34" charset="0"/>
            </a:endParaRPr>
          </a:p>
        </p:txBody>
      </p:sp>
      <p:sp>
        <p:nvSpPr>
          <p:cNvPr id="8" name="Прямоугольник 7"/>
          <p:cNvSpPr>
            <a:spLocks noChangeArrowheads="1"/>
          </p:cNvSpPr>
          <p:nvPr/>
        </p:nvSpPr>
        <p:spPr bwMode="auto">
          <a:xfrm>
            <a:off x="0" y="201613"/>
            <a:ext cx="9144000" cy="461962"/>
          </a:xfrm>
          <a:prstGeom prst="rect">
            <a:avLst/>
          </a:prstGeom>
          <a:noFill/>
          <a:ln>
            <a:noFill/>
          </a:ln>
          <a:extLst/>
        </p:spPr>
        <p:txBody>
          <a:bodyPr lIns="91437" tIns="45718" rIns="91437" bIns="45718">
            <a:spAutoFit/>
          </a:bodyPr>
          <a:lstStyle>
            <a:lvl1pPr marL="381000" indent="-381000" algn="l" defTabSz="1027113" eaLnBrk="0" hangingPunct="0">
              <a:defRPr sz="2000">
                <a:solidFill>
                  <a:schemeClr val="tx1"/>
                </a:solidFill>
                <a:latin typeface="Arial" charset="0"/>
              </a:defRPr>
            </a:lvl1pPr>
            <a:lvl2pPr marL="838200" indent="-381000" algn="l" defTabSz="1027113" eaLnBrk="0" hangingPunct="0">
              <a:defRPr sz="2000">
                <a:solidFill>
                  <a:schemeClr val="tx1"/>
                </a:solidFill>
                <a:latin typeface="Arial" charset="0"/>
              </a:defRPr>
            </a:lvl2pPr>
            <a:lvl3pPr marL="1295400" indent="-381000" algn="l" defTabSz="1027113" eaLnBrk="0" hangingPunct="0">
              <a:defRPr sz="2000">
                <a:solidFill>
                  <a:schemeClr val="tx1"/>
                </a:solidFill>
                <a:latin typeface="Arial" charset="0"/>
              </a:defRPr>
            </a:lvl3pPr>
            <a:lvl4pPr marL="1752600" indent="-381000" algn="l" defTabSz="1027113" eaLnBrk="0" hangingPunct="0">
              <a:defRPr sz="2000">
                <a:solidFill>
                  <a:schemeClr val="tx1"/>
                </a:solidFill>
                <a:latin typeface="Arial" charset="0"/>
              </a:defRPr>
            </a:lvl4pPr>
            <a:lvl5pPr marL="2209800" indent="-381000" algn="l" defTabSz="1027113" eaLnBrk="0" hangingPunct="0">
              <a:defRPr sz="2000">
                <a:solidFill>
                  <a:schemeClr val="tx1"/>
                </a:solidFill>
                <a:latin typeface="Arial" charset="0"/>
              </a:defRPr>
            </a:lvl5pPr>
            <a:lvl6pPr marL="2667000" indent="-381000" defTabSz="1027113" eaLnBrk="0" fontAlgn="base" hangingPunct="0">
              <a:spcBef>
                <a:spcPct val="0"/>
              </a:spcBef>
              <a:spcAft>
                <a:spcPct val="0"/>
              </a:spcAft>
              <a:defRPr sz="2000">
                <a:solidFill>
                  <a:schemeClr val="tx1"/>
                </a:solidFill>
                <a:latin typeface="Arial" charset="0"/>
              </a:defRPr>
            </a:lvl6pPr>
            <a:lvl7pPr marL="3124200" indent="-381000" defTabSz="1027113" eaLnBrk="0" fontAlgn="base" hangingPunct="0">
              <a:spcBef>
                <a:spcPct val="0"/>
              </a:spcBef>
              <a:spcAft>
                <a:spcPct val="0"/>
              </a:spcAft>
              <a:defRPr sz="2000">
                <a:solidFill>
                  <a:schemeClr val="tx1"/>
                </a:solidFill>
                <a:latin typeface="Arial" charset="0"/>
              </a:defRPr>
            </a:lvl7pPr>
            <a:lvl8pPr marL="3581400" indent="-381000" defTabSz="1027113" eaLnBrk="0" fontAlgn="base" hangingPunct="0">
              <a:spcBef>
                <a:spcPct val="0"/>
              </a:spcBef>
              <a:spcAft>
                <a:spcPct val="0"/>
              </a:spcAft>
              <a:defRPr sz="2000">
                <a:solidFill>
                  <a:schemeClr val="tx1"/>
                </a:solidFill>
                <a:latin typeface="Arial" charset="0"/>
              </a:defRPr>
            </a:lvl8pPr>
            <a:lvl9pPr marL="4038600" indent="-381000" defTabSz="1027113" eaLnBrk="0" fontAlgn="base" hangingPunct="0">
              <a:spcBef>
                <a:spcPct val="0"/>
              </a:spcBef>
              <a:spcAft>
                <a:spcPct val="0"/>
              </a:spcAft>
              <a:defRPr sz="2000">
                <a:solidFill>
                  <a:schemeClr val="tx1"/>
                </a:solidFill>
                <a:latin typeface="Arial" charset="0"/>
              </a:defRPr>
            </a:lvl9pPr>
          </a:lstStyle>
          <a:p>
            <a:pPr algn="ctr" fontAlgn="auto">
              <a:spcBef>
                <a:spcPts val="0"/>
              </a:spcBef>
              <a:spcAft>
                <a:spcPts val="0"/>
              </a:spcAft>
              <a:defRPr/>
            </a:pPr>
            <a:r>
              <a:rPr lang="ru-RU" altLang="ru-RU" sz="2400" b="1" dirty="0">
                <a:solidFill>
                  <a:schemeClr val="tx2">
                    <a:lumMod val="60000"/>
                    <a:lumOff val="40000"/>
                  </a:schemeClr>
                </a:solidFill>
                <a:effectLst>
                  <a:outerShdw blurRad="38100" dist="38100" dir="2700000" algn="tl">
                    <a:srgbClr val="000000"/>
                  </a:outerShdw>
                </a:effectLst>
                <a:latin typeface="Tahoma" pitchFamily="34" charset="0"/>
                <a:cs typeface="+mn-cs"/>
              </a:rPr>
              <a:t>СРЕДСТВА РТМ и РЭУ</a:t>
            </a:r>
          </a:p>
        </p:txBody>
      </p:sp>
      <p:pic>
        <p:nvPicPr>
          <p:cNvPr id="1033" name="Picture 13" descr="D:\E\maket\Разное\2019\Презентации\Image\DSC_8437.png"/>
          <p:cNvPicPr>
            <a:picLocks noChangeAspect="1" noChangeArrowheads="1"/>
          </p:cNvPicPr>
          <p:nvPr/>
        </p:nvPicPr>
        <p:blipFill>
          <a:blip r:embed="rId5"/>
          <a:srcRect l="-308" t="72147" r="308" b="10977"/>
          <a:stretch>
            <a:fillRect/>
          </a:stretch>
        </p:blipFill>
        <p:spPr bwMode="auto">
          <a:xfrm>
            <a:off x="-19050" y="0"/>
            <a:ext cx="9163050" cy="814388"/>
          </a:xfrm>
          <a:prstGeom prst="rect">
            <a:avLst/>
          </a:prstGeom>
          <a:noFill/>
          <a:ln w="9525">
            <a:noFill/>
            <a:miter lim="800000"/>
            <a:headEnd/>
            <a:tailEnd/>
          </a:ln>
        </p:spPr>
      </p:pic>
      <p:sp>
        <p:nvSpPr>
          <p:cNvPr id="1034" name="Прямоугольник 9"/>
          <p:cNvSpPr>
            <a:spLocks noChangeArrowheads="1"/>
          </p:cNvSpPr>
          <p:nvPr/>
        </p:nvSpPr>
        <p:spPr bwMode="auto">
          <a:xfrm>
            <a:off x="717550" y="106363"/>
            <a:ext cx="7676345" cy="553998"/>
          </a:xfrm>
          <a:prstGeom prst="rect">
            <a:avLst/>
          </a:prstGeom>
          <a:noFill/>
          <a:ln w="9525">
            <a:noFill/>
            <a:miter lim="800000"/>
            <a:headEnd/>
            <a:tailEnd/>
          </a:ln>
        </p:spPr>
        <p:txBody>
          <a:bodyPr wrap="square">
            <a:spAutoFit/>
          </a:bodyPr>
          <a:lstStyle/>
          <a:p>
            <a:pPr marL="198438" lvl="1" algn="ctr">
              <a:lnSpc>
                <a:spcPct val="150000"/>
              </a:lnSpc>
            </a:pPr>
            <a:r>
              <a:rPr lang="ru-RU" sz="2000" u="sng" dirty="0">
                <a:solidFill>
                  <a:srgbClr val="27386D"/>
                </a:solidFill>
                <a:latin typeface="Tahoma" pitchFamily="34" charset="0"/>
              </a:rPr>
              <a:t>Схема размещения средств </a:t>
            </a:r>
            <a:r>
              <a:rPr lang="en-US" sz="2000" u="sng" dirty="0">
                <a:solidFill>
                  <a:srgbClr val="27386D"/>
                </a:solidFill>
                <a:latin typeface="Tahoma" pitchFamily="34" charset="0"/>
              </a:rPr>
              <a:t>ROSC-1</a:t>
            </a:r>
            <a:r>
              <a:rPr lang="ru-RU" sz="2000" u="sng" dirty="0">
                <a:solidFill>
                  <a:srgbClr val="27386D"/>
                </a:solidFill>
                <a:latin typeface="Tahoma" pitchFamily="34" charset="0"/>
              </a:rPr>
              <a:t> </a:t>
            </a:r>
            <a:r>
              <a:rPr lang="ru-RU" sz="2000" u="sng" dirty="0" smtClean="0">
                <a:solidFill>
                  <a:srgbClr val="27386D"/>
                </a:solidFill>
                <a:latin typeface="Tahoma" pitchFamily="34" charset="0"/>
              </a:rPr>
              <a:t>на </a:t>
            </a:r>
            <a:r>
              <a:rPr lang="ru-RU" sz="2000" u="sng" dirty="0">
                <a:solidFill>
                  <a:srgbClr val="27386D"/>
                </a:solidFill>
                <a:latin typeface="Tahoma" pitchFamily="34" charset="0"/>
              </a:rPr>
              <a:t>объекте</a:t>
            </a:r>
          </a:p>
        </p:txBody>
      </p:sp>
      <p:pic>
        <p:nvPicPr>
          <p:cNvPr id="1035" name="Рисунок 10"/>
          <p:cNvPicPr>
            <a:picLocks noChangeAspect="1"/>
          </p:cNvPicPr>
          <p:nvPr/>
        </p:nvPicPr>
        <p:blipFill>
          <a:blip r:embed="rId6"/>
          <a:srcRect/>
          <a:stretch>
            <a:fillRect/>
          </a:stretch>
        </p:blipFill>
        <p:spPr bwMode="auto">
          <a:xfrm>
            <a:off x="106363" y="106363"/>
            <a:ext cx="835025" cy="708025"/>
          </a:xfrm>
          <a:prstGeom prst="rect">
            <a:avLst/>
          </a:prstGeom>
          <a:noFill/>
          <a:ln w="9525">
            <a:noFill/>
            <a:miter lim="800000"/>
            <a:headEnd/>
            <a:tailEnd/>
          </a:ln>
        </p:spPr>
      </p:pic>
      <p:sp>
        <p:nvSpPr>
          <p:cNvPr id="1036" name="Прямоугольник 11"/>
          <p:cNvSpPr>
            <a:spLocks noChangeArrowheads="1"/>
          </p:cNvSpPr>
          <p:nvPr/>
        </p:nvSpPr>
        <p:spPr bwMode="auto">
          <a:xfrm>
            <a:off x="5776913" y="1006475"/>
            <a:ext cx="3214687" cy="5226050"/>
          </a:xfrm>
          <a:prstGeom prst="rect">
            <a:avLst/>
          </a:prstGeom>
          <a:noFill/>
          <a:ln w="9525">
            <a:noFill/>
            <a:miter lim="800000"/>
            <a:headEnd/>
            <a:tailEnd/>
          </a:ln>
        </p:spPr>
        <p:txBody>
          <a:bodyPr>
            <a:spAutoFit/>
          </a:bodyPr>
          <a:lstStyle/>
          <a:p>
            <a:pPr marL="180975" lvl="1" algn="ctr"/>
            <a:r>
              <a:rPr lang="ru-RU" sz="1600">
                <a:solidFill>
                  <a:srgbClr val="27386D"/>
                </a:solidFill>
                <a:latin typeface="Tahoma" pitchFamily="34" charset="0"/>
              </a:rPr>
              <a:t>Информационные средства (ОЭС, РТМ) размещаются на объекте таким образом, чтобы обеспечить наилучший обзор пространства с минимальными «слепыми» зонами.</a:t>
            </a:r>
          </a:p>
          <a:p>
            <a:pPr marL="180975" lvl="1" algn="ctr"/>
            <a:endParaRPr lang="ru-RU" sz="1600">
              <a:solidFill>
                <a:srgbClr val="27386D"/>
              </a:solidFill>
              <a:latin typeface="Tahoma" pitchFamily="34" charset="0"/>
            </a:endParaRPr>
          </a:p>
          <a:p>
            <a:pPr marL="180975" lvl="1" algn="ctr"/>
            <a:r>
              <a:rPr lang="ru-RU" sz="1600">
                <a:solidFill>
                  <a:srgbClr val="27386D"/>
                </a:solidFill>
                <a:latin typeface="Tahoma" pitchFamily="34" charset="0"/>
              </a:rPr>
              <a:t>Средства противодействия размещаются на высшей точке объекта для обеспечения покрытия всей территории объекта.</a:t>
            </a:r>
          </a:p>
          <a:p>
            <a:pPr marL="180975" lvl="1" algn="ctr"/>
            <a:endParaRPr lang="ru-RU" sz="1600">
              <a:solidFill>
                <a:srgbClr val="27386D"/>
              </a:solidFill>
              <a:latin typeface="Tahoma" pitchFamily="34" charset="0"/>
            </a:endParaRPr>
          </a:p>
          <a:p>
            <a:pPr marL="180975" lvl="1" algn="ctr"/>
            <a:r>
              <a:rPr lang="ru-RU" sz="1600">
                <a:solidFill>
                  <a:srgbClr val="27386D"/>
                </a:solidFill>
                <a:latin typeface="Tahoma" pitchFamily="34" charset="0"/>
              </a:rPr>
              <a:t>В центре управления системой (помещении охраны) размещаются рабочие места операторов.</a:t>
            </a:r>
          </a:p>
          <a:p>
            <a:pPr marL="180975" lvl="1" algn="ctr"/>
            <a:endParaRPr lang="ru-RU" sz="1600">
              <a:solidFill>
                <a:srgbClr val="27386D"/>
              </a:solidFill>
              <a:latin typeface="Tahoma" pitchFamily="34" charset="0"/>
            </a:endParaRPr>
          </a:p>
          <a:p>
            <a:pPr marL="180975" lvl="1" algn="ctr"/>
            <a:r>
              <a:rPr lang="ru-RU" sz="1600">
                <a:solidFill>
                  <a:srgbClr val="27386D"/>
                </a:solidFill>
                <a:latin typeface="Tahoma" pitchFamily="34" charset="0"/>
              </a:rPr>
              <a:t>Для орнитологов выделяется специализированное РМО.</a:t>
            </a:r>
          </a:p>
        </p:txBody>
      </p:sp>
      <p:sp>
        <p:nvSpPr>
          <p:cNvPr id="11" name="Овал 10"/>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22</a:t>
            </a:r>
            <a:endParaRPr lang="ru-RU" sz="1200" b="1" dirty="0">
              <a:solidFill>
                <a:srgbClr val="1B5985"/>
              </a:solidFill>
            </a:endParaRPr>
          </a:p>
        </p:txBody>
      </p:sp>
    </p:spTree>
    <p:extLst>
      <p:ext uri="{BB962C8B-B14F-4D97-AF65-F5344CB8AC3E}">
        <p14:creationId xmlns:p14="http://schemas.microsoft.com/office/powerpoint/2010/main" val="1239759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33502" y="102413"/>
            <a:ext cx="8878824" cy="6611112"/>
          </a:xfrm>
        </p:spPr>
        <p:txBody>
          <a:bodyPr>
            <a:normAutofit/>
          </a:bodyPr>
          <a:lstStyle/>
          <a:p>
            <a:pPr marL="0" indent="0">
              <a:buNone/>
            </a:pPr>
            <a:endParaRPr lang="ru-RU" sz="2400" dirty="0" smtClean="0">
              <a:solidFill>
                <a:srgbClr val="27386D"/>
              </a:solidFill>
            </a:endParaRPr>
          </a:p>
          <a:p>
            <a:pPr marL="0" indent="0">
              <a:buNone/>
            </a:pPr>
            <a:endParaRPr lang="ru-RU" sz="2400" dirty="0">
              <a:solidFill>
                <a:srgbClr val="27386D"/>
              </a:solidFill>
            </a:endParaRPr>
          </a:p>
          <a:p>
            <a:pPr marL="0" indent="0">
              <a:buNone/>
            </a:pPr>
            <a:r>
              <a:rPr lang="ru-RU" sz="2400" dirty="0" smtClean="0">
                <a:solidFill>
                  <a:srgbClr val="27386D"/>
                </a:solidFill>
              </a:rPr>
              <a:t>Модульность подсистем комплекса заложена не только в части информационного взаимодействия, но также предполагает, что для работы каждого из модулей (в том числе и РЛС) необходимо обеспечить только подключение электропитания и стандартных линий связи (витая пара или ВОЛС).</a:t>
            </a:r>
          </a:p>
          <a:p>
            <a:pPr marL="0" indent="0">
              <a:buNone/>
            </a:pPr>
            <a:endParaRPr lang="ru-RU" sz="2400" dirty="0">
              <a:solidFill>
                <a:srgbClr val="27386D"/>
              </a:solidFill>
            </a:endParaRPr>
          </a:p>
          <a:p>
            <a:pPr marL="0" indent="0">
              <a:buNone/>
            </a:pPr>
            <a:r>
              <a:rPr lang="ru-RU" sz="2400" dirty="0">
                <a:solidFill>
                  <a:srgbClr val="27386D"/>
                </a:solidFill>
              </a:rPr>
              <a:t>О</a:t>
            </a:r>
            <a:r>
              <a:rPr lang="ru-RU" sz="2400" dirty="0" smtClean="0">
                <a:solidFill>
                  <a:srgbClr val="27386D"/>
                </a:solidFill>
              </a:rPr>
              <a:t>тносительно малый вес РЛС (порядка 1000 кг) позволяет устанавливать ее на крыши существующих строений или на быстровозводимых мачтах, не требующих проведения капитального строительства.</a:t>
            </a:r>
          </a:p>
          <a:p>
            <a:pPr marL="0" indent="0">
              <a:buNone/>
            </a:pPr>
            <a:endParaRPr lang="ru-RU" sz="2400" dirty="0" smtClean="0">
              <a:solidFill>
                <a:srgbClr val="27386D"/>
              </a:solidFill>
            </a:endParaRPr>
          </a:p>
          <a:p>
            <a:pPr marL="0" indent="0">
              <a:buNone/>
            </a:pPr>
            <a:r>
              <a:rPr lang="ru-RU" sz="2400" dirty="0" smtClean="0">
                <a:solidFill>
                  <a:srgbClr val="27386D"/>
                </a:solidFill>
              </a:rPr>
              <a:t>Это обеспечивает существенное снижение сложности согласования и уменьшение объемов работ при проектировании и установке оборудования.</a:t>
            </a:r>
            <a:endParaRPr lang="ru-RU" sz="2400" dirty="0">
              <a:solidFill>
                <a:srgbClr val="27386D"/>
              </a:solidFill>
            </a:endParaRPr>
          </a:p>
          <a:p>
            <a:pPr marL="0" indent="0">
              <a:buNone/>
            </a:pPr>
            <a:endParaRPr lang="ru-RU" sz="2400" dirty="0">
              <a:solidFill>
                <a:srgbClr val="27386D"/>
              </a:solidFill>
            </a:endParaRPr>
          </a:p>
          <a:p>
            <a:pPr marL="0" indent="0">
              <a:buNone/>
            </a:pPr>
            <a:endParaRPr lang="ru-RU" sz="2400" dirty="0" smtClean="0">
              <a:solidFill>
                <a:srgbClr val="27386D"/>
              </a:solidFill>
            </a:endParaRPr>
          </a:p>
          <a:p>
            <a:pPr marL="0" indent="0">
              <a:buNone/>
            </a:pPr>
            <a:endParaRPr lang="ru-RU" sz="2400" dirty="0" smtClean="0">
              <a:solidFill>
                <a:srgbClr val="27386D"/>
              </a:solidFill>
            </a:endParaRPr>
          </a:p>
          <a:p>
            <a:pPr marL="0" indent="0">
              <a:buNone/>
            </a:pPr>
            <a:endParaRPr lang="ru-RU" sz="2400" dirty="0">
              <a:solidFill>
                <a:srgbClr val="27386D"/>
              </a:solidFill>
            </a:endParaRPr>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22</a:t>
            </a:r>
            <a:endParaRPr lang="ru-RU" sz="1200" b="1" dirty="0">
              <a:solidFill>
                <a:srgbClr val="1B5985"/>
              </a:solidFill>
            </a:endParaRPr>
          </a:p>
        </p:txBody>
      </p:sp>
    </p:spTree>
    <p:extLst>
      <p:ext uri="{BB962C8B-B14F-4D97-AF65-F5344CB8AC3E}">
        <p14:creationId xmlns:p14="http://schemas.microsoft.com/office/powerpoint/2010/main" val="2457454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39"/>
          <p:cNvSpPr txBox="1">
            <a:spLocks noChangeArrowheads="1"/>
          </p:cNvSpPr>
          <p:nvPr/>
        </p:nvSpPr>
        <p:spPr bwMode="auto">
          <a:xfrm>
            <a:off x="3460397" y="1566089"/>
            <a:ext cx="5413782" cy="4401189"/>
          </a:xfrm>
          <a:prstGeom prst="rect">
            <a:avLst/>
          </a:prstGeom>
          <a:noFill/>
          <a:ln w="9525">
            <a:noFill/>
            <a:miter lim="800000"/>
            <a:headEnd/>
            <a:tailEnd/>
          </a:ln>
          <a:effectLst/>
        </p:spPr>
        <p:txBody>
          <a:bodyPr wrap="square" lIns="91423" tIns="45712" rIns="91423" bIns="45712">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ctr">
              <a:defRPr/>
            </a:pPr>
            <a:r>
              <a:rPr lang="ru-RU" sz="2000" dirty="0" smtClean="0">
                <a:latin typeface="+mj-lt"/>
              </a:rPr>
              <a:t>ВЫВОДЫ</a:t>
            </a:r>
          </a:p>
          <a:p>
            <a:pPr algn="just">
              <a:defRPr/>
            </a:pPr>
            <a:r>
              <a:rPr lang="ru-RU" sz="2000" dirty="0" smtClean="0">
                <a:latin typeface="+mj-lt"/>
              </a:rPr>
              <a:t>Предлагаемая система «</a:t>
            </a:r>
            <a:r>
              <a:rPr lang="en-US" sz="2000" dirty="0" smtClean="0">
                <a:latin typeface="+mj-lt"/>
              </a:rPr>
              <a:t>ROSC-1</a:t>
            </a:r>
            <a:r>
              <a:rPr lang="ru-RU" sz="2000" dirty="0" smtClean="0">
                <a:latin typeface="+mj-lt"/>
              </a:rPr>
              <a:t>»</a:t>
            </a:r>
            <a:r>
              <a:rPr lang="en-US" sz="2000" dirty="0" smtClean="0">
                <a:latin typeface="+mj-lt"/>
              </a:rPr>
              <a:t> </a:t>
            </a:r>
            <a:r>
              <a:rPr lang="ru-RU" sz="2000" dirty="0" smtClean="0">
                <a:latin typeface="+mj-lt"/>
              </a:rPr>
              <a:t>может быть рекомендована для установки в районе аэропортов ГА для решения задач:</a:t>
            </a:r>
          </a:p>
          <a:p>
            <a:pPr marL="342900" indent="-342900" algn="just">
              <a:buFontTx/>
              <a:buChar char="-"/>
              <a:defRPr/>
            </a:pPr>
            <a:r>
              <a:rPr lang="ru-RU" sz="2000" dirty="0" smtClean="0">
                <a:latin typeface="+mj-lt"/>
              </a:rPr>
              <a:t>обнаружения </a:t>
            </a:r>
            <a:r>
              <a:rPr lang="ru-RU" sz="2000" dirty="0">
                <a:latin typeface="+mj-lt"/>
              </a:rPr>
              <a:t>и сопровождения </a:t>
            </a:r>
            <a:r>
              <a:rPr lang="ru-RU" sz="2000" dirty="0" smtClean="0">
                <a:latin typeface="+mj-lt"/>
              </a:rPr>
              <a:t>БПЛА;</a:t>
            </a:r>
          </a:p>
          <a:p>
            <a:pPr marL="342900" indent="-342900" algn="just">
              <a:buFontTx/>
              <a:buChar char="-"/>
              <a:defRPr/>
            </a:pPr>
            <a:r>
              <a:rPr lang="ru-RU" sz="2000" dirty="0" smtClean="0">
                <a:latin typeface="+mj-lt"/>
              </a:rPr>
              <a:t>обнаружения </a:t>
            </a:r>
            <a:r>
              <a:rPr lang="ru-RU" sz="2000" dirty="0">
                <a:latin typeface="+mj-lt"/>
              </a:rPr>
              <a:t>и противодействия каналам </a:t>
            </a:r>
            <a:r>
              <a:rPr lang="ru-RU" sz="2000" dirty="0" smtClean="0">
                <a:latin typeface="+mj-lt"/>
              </a:rPr>
              <a:t>управления БПЛА;</a:t>
            </a:r>
          </a:p>
          <a:p>
            <a:pPr marL="342900" indent="-342900" algn="just">
              <a:buFontTx/>
              <a:buChar char="-"/>
              <a:defRPr/>
            </a:pPr>
            <a:r>
              <a:rPr lang="ru-RU" sz="2000" dirty="0" smtClean="0">
                <a:latin typeface="+mj-lt"/>
              </a:rPr>
              <a:t>оценки орнитологической обстановки  в районе аэропортов ГА;</a:t>
            </a:r>
          </a:p>
          <a:p>
            <a:pPr marL="342900" indent="-342900" algn="just">
              <a:buFontTx/>
              <a:buChar char="-"/>
              <a:defRPr/>
            </a:pPr>
            <a:r>
              <a:rPr lang="ru-RU" sz="2000" dirty="0" smtClean="0">
                <a:latin typeface="+mj-lt"/>
              </a:rPr>
              <a:t>самостоятельное средство обеспечения радиолокационной информацией на аэродромах малой авиации, где применение традиционных средств УВД экономически не оправдано.</a:t>
            </a:r>
            <a:endParaRPr lang="ru-RU" sz="2000" dirty="0">
              <a:latin typeface="+mj-lt"/>
            </a:endParaRPr>
          </a:p>
        </p:txBody>
      </p:sp>
      <p:grpSp>
        <p:nvGrpSpPr>
          <p:cNvPr id="14" name="Группа 13"/>
          <p:cNvGrpSpPr/>
          <p:nvPr/>
        </p:nvGrpSpPr>
        <p:grpSpPr>
          <a:xfrm>
            <a:off x="-19108" y="-5"/>
            <a:ext cx="9163371" cy="1453241"/>
            <a:chOff x="-25474" y="-187821"/>
            <a:chExt cx="12216238" cy="1453577"/>
          </a:xfrm>
        </p:grpSpPr>
        <p:pic>
          <p:nvPicPr>
            <p:cNvPr id="15"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2271"/>
            <a:stretch/>
          </p:blipFill>
          <p:spPr bwMode="auto">
            <a:xfrm>
              <a:off x="-25474" y="-187821"/>
              <a:ext cx="12216238" cy="14535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D:\E\maket\Разное\2019\Презентации\Image\Logo_Almaz_RGB_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74" y="50343"/>
              <a:ext cx="3042417" cy="926723"/>
            </a:xfrm>
            <a:prstGeom prst="rect">
              <a:avLst/>
            </a:prstGeom>
            <a:noFill/>
            <a:effectLst>
              <a:glow rad="127000">
                <a:schemeClr val="bg1">
                  <a:alpha val="10000"/>
                </a:schemeClr>
              </a:glow>
            </a:effectLst>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1287" y="103709"/>
              <a:ext cx="4277831" cy="840693"/>
            </a:xfrm>
            <a:prstGeom prst="rect">
              <a:avLst/>
            </a:prstGeom>
            <a:noFill/>
            <a:effectLst>
              <a:glow rad="127000">
                <a:schemeClr val="bg1">
                  <a:alpha val="1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2" descr="D:\документы ЛЭМЗ резерв\D\РЛС\МЕТЕО\фото ДМРЛ-3\Байконур\IMG-20190909-WA00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149" y="1974157"/>
            <a:ext cx="3150454" cy="4200606"/>
          </a:xfrm>
          <a:prstGeom prst="rect">
            <a:avLst/>
          </a:prstGeom>
          <a:noFill/>
          <a:extLst>
            <a:ext uri="{909E8E84-426E-40DD-AFC4-6F175D3DCCD1}">
              <a14:hiddenFill xmlns:a14="http://schemas.microsoft.com/office/drawing/2010/main">
                <a:solidFill>
                  <a:srgbClr val="FFFFFF"/>
                </a:solidFill>
              </a14:hiddenFill>
            </a:ext>
          </a:extLst>
        </p:spPr>
      </p:pic>
      <p:sp>
        <p:nvSpPr>
          <p:cNvPr id="10" name="Овал 9"/>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23</a:t>
            </a:r>
            <a:endParaRPr lang="ru-RU" sz="1200" b="1" dirty="0">
              <a:solidFill>
                <a:srgbClr val="1B5985"/>
              </a:solidFill>
            </a:endParaRPr>
          </a:p>
        </p:txBody>
      </p:sp>
    </p:spTree>
    <p:extLst>
      <p:ext uri="{BB962C8B-B14F-4D97-AF65-F5344CB8AC3E}">
        <p14:creationId xmlns:p14="http://schemas.microsoft.com/office/powerpoint/2010/main" val="1707532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8"/>
          <p:cNvSpPr/>
          <p:nvPr/>
        </p:nvSpPr>
        <p:spPr>
          <a:xfrm>
            <a:off x="4832047" y="724789"/>
            <a:ext cx="3299551" cy="5084340"/>
          </a:xfrm>
          <a:prstGeom prst="roundRect">
            <a:avLst>
              <a:gd name="adj" fmla="val 3990"/>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buFont typeface="Wingdings" panose="05000000000000000000" pitchFamily="2" charset="2"/>
              <a:buChar char="ü"/>
            </a:pPr>
            <a:endParaRPr lang="ru-RU" sz="1400" dirty="0" smtClean="0">
              <a:solidFill>
                <a:srgbClr val="27386D"/>
              </a:solidFill>
            </a:endParaRPr>
          </a:p>
          <a:p>
            <a:pPr algn="just">
              <a:buFont typeface="Wingdings" panose="05000000000000000000" pitchFamily="2" charset="2"/>
              <a:buChar char="ü"/>
            </a:pPr>
            <a:endParaRPr lang="ru-RU" sz="1400" dirty="0" smtClean="0">
              <a:solidFill>
                <a:srgbClr val="27386D"/>
              </a:solidFill>
            </a:endParaRPr>
          </a:p>
          <a:p>
            <a:pPr algn="just">
              <a:buFont typeface="Wingdings" panose="05000000000000000000" pitchFamily="2" charset="2"/>
              <a:buChar char="ü"/>
            </a:pPr>
            <a:endParaRPr lang="ru-RU" sz="1400" dirty="0">
              <a:solidFill>
                <a:srgbClr val="27386D"/>
              </a:solidFill>
            </a:endParaRPr>
          </a:p>
          <a:p>
            <a:pPr marL="177800" indent="-177800" algn="just">
              <a:buFont typeface="Wingdings" panose="05000000000000000000" pitchFamily="2" charset="2"/>
              <a:buChar char="ü"/>
            </a:pPr>
            <a:r>
              <a:rPr lang="ru-RU" sz="1400" dirty="0" smtClean="0">
                <a:solidFill>
                  <a:srgbClr val="27386D"/>
                </a:solidFill>
              </a:rPr>
              <a:t> Шасси КАМАЗ</a:t>
            </a:r>
            <a:endParaRPr lang="ru-RU" sz="1400" dirty="0">
              <a:solidFill>
                <a:srgbClr val="27386D"/>
              </a:solidFill>
            </a:endParaRPr>
          </a:p>
          <a:p>
            <a:pPr marL="177800" indent="-177800" algn="just">
              <a:buFont typeface="Wingdings" panose="05000000000000000000" pitchFamily="2" charset="2"/>
              <a:buChar char="ü"/>
            </a:pPr>
            <a:r>
              <a:rPr lang="ru-RU" sz="1400" dirty="0" smtClean="0">
                <a:solidFill>
                  <a:srgbClr val="27386D"/>
                </a:solidFill>
              </a:rPr>
              <a:t> Возможность </a:t>
            </a:r>
            <a:r>
              <a:rPr lang="ru-RU" sz="1400" dirty="0">
                <a:solidFill>
                  <a:srgbClr val="27386D"/>
                </a:solidFill>
              </a:rPr>
              <a:t>выдачи информации удаленным </a:t>
            </a:r>
            <a:r>
              <a:rPr lang="ru-RU" sz="1400" dirty="0" smtClean="0">
                <a:solidFill>
                  <a:srgbClr val="27386D"/>
                </a:solidFill>
              </a:rPr>
              <a:t>потребителям</a:t>
            </a:r>
            <a:endParaRPr lang="ru-RU" sz="1400" dirty="0">
              <a:solidFill>
                <a:srgbClr val="27386D"/>
              </a:solidFill>
            </a:endParaRPr>
          </a:p>
          <a:p>
            <a:pPr marL="177800" indent="-177800" algn="just">
              <a:buFont typeface="Wingdings" panose="05000000000000000000" pitchFamily="2" charset="2"/>
              <a:buChar char="ü"/>
            </a:pPr>
            <a:r>
              <a:rPr lang="ru-RU" sz="1400" dirty="0">
                <a:solidFill>
                  <a:srgbClr val="27386D"/>
                </a:solidFill>
              </a:rPr>
              <a:t>Возможность поставки выносного </a:t>
            </a:r>
            <a:r>
              <a:rPr lang="ru-RU" sz="1400" dirty="0" smtClean="0">
                <a:solidFill>
                  <a:srgbClr val="27386D"/>
                </a:solidFill>
              </a:rPr>
              <a:t>рабочего места оператора</a:t>
            </a:r>
          </a:p>
          <a:p>
            <a:pPr marL="177800" indent="-177800" algn="just">
              <a:buFont typeface="Wingdings" panose="05000000000000000000" pitchFamily="2" charset="2"/>
              <a:buChar char="ü"/>
            </a:pPr>
            <a:r>
              <a:rPr lang="ru-RU" sz="1400" dirty="0">
                <a:solidFill>
                  <a:srgbClr val="27386D"/>
                </a:solidFill>
              </a:rPr>
              <a:t>Возможность выдачи информации потребителям по стандарту по стандартным протоколам сопряжения </a:t>
            </a:r>
            <a:r>
              <a:rPr lang="ru-RU" sz="1400" dirty="0" smtClean="0">
                <a:solidFill>
                  <a:srgbClr val="27386D"/>
                </a:solidFill>
              </a:rPr>
              <a:t>с АС </a:t>
            </a:r>
            <a:r>
              <a:rPr lang="ru-RU" sz="1400" dirty="0">
                <a:solidFill>
                  <a:srgbClr val="27386D"/>
                </a:solidFill>
              </a:rPr>
              <a:t>УВД</a:t>
            </a:r>
          </a:p>
          <a:p>
            <a:pPr algn="just"/>
            <a:endParaRPr lang="ru-RU" sz="1400" dirty="0" smtClean="0">
              <a:solidFill>
                <a:srgbClr val="27386D"/>
              </a:solidFill>
            </a:endParaRPr>
          </a:p>
        </p:txBody>
      </p:sp>
      <p:sp>
        <p:nvSpPr>
          <p:cNvPr id="21" name="Скругленный прямоугольник 20"/>
          <p:cNvSpPr/>
          <p:nvPr/>
        </p:nvSpPr>
        <p:spPr>
          <a:xfrm>
            <a:off x="4824363" y="670997"/>
            <a:ext cx="3299551" cy="589466"/>
          </a:xfrm>
          <a:prstGeom prst="roundRect">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27386D"/>
                </a:solidFill>
              </a:rPr>
              <a:t>Мобильный вариант </a:t>
            </a:r>
          </a:p>
        </p:txBody>
      </p:sp>
      <p:sp>
        <p:nvSpPr>
          <p:cNvPr id="22" name="Скругленный прямоугольник 21"/>
          <p:cNvSpPr/>
          <p:nvPr/>
        </p:nvSpPr>
        <p:spPr>
          <a:xfrm>
            <a:off x="1204715" y="671000"/>
            <a:ext cx="3299551" cy="5130445"/>
          </a:xfrm>
          <a:prstGeom prst="roundRect">
            <a:avLst>
              <a:gd name="adj" fmla="val 3990"/>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buFont typeface="Wingdings" panose="05000000000000000000" pitchFamily="2" charset="2"/>
              <a:buChar char="ü"/>
            </a:pPr>
            <a:endParaRPr lang="ru-RU" sz="1400" dirty="0" smtClean="0">
              <a:solidFill>
                <a:srgbClr val="27386D"/>
              </a:solidFill>
            </a:endParaRPr>
          </a:p>
          <a:p>
            <a:pPr algn="just">
              <a:buFont typeface="Wingdings" panose="05000000000000000000" pitchFamily="2" charset="2"/>
              <a:buChar char="ü"/>
            </a:pPr>
            <a:endParaRPr lang="ru-RU" sz="1400" dirty="0">
              <a:solidFill>
                <a:srgbClr val="27386D"/>
              </a:solidFill>
            </a:endParaRPr>
          </a:p>
          <a:p>
            <a:pPr algn="just">
              <a:buFont typeface="Wingdings" panose="05000000000000000000" pitchFamily="2" charset="2"/>
              <a:buChar char="ü"/>
            </a:pPr>
            <a:endParaRPr lang="ru-RU" sz="1400" dirty="0" smtClean="0">
              <a:solidFill>
                <a:srgbClr val="27386D"/>
              </a:solidFill>
            </a:endParaRPr>
          </a:p>
          <a:p>
            <a:pPr marL="177800" indent="-177800" algn="just">
              <a:buFont typeface="Wingdings" panose="05000000000000000000" pitchFamily="2" charset="2"/>
              <a:buChar char="ü"/>
            </a:pPr>
            <a:r>
              <a:rPr lang="ru-RU" sz="1400" dirty="0" smtClean="0">
                <a:solidFill>
                  <a:srgbClr val="27386D"/>
                </a:solidFill>
              </a:rPr>
              <a:t> Охрана локальных объектов</a:t>
            </a:r>
          </a:p>
          <a:p>
            <a:pPr marL="177800" indent="-177800" algn="just">
              <a:buFont typeface="Wingdings" panose="05000000000000000000" pitchFamily="2" charset="2"/>
              <a:buChar char="ü"/>
            </a:pPr>
            <a:r>
              <a:rPr lang="ru-RU" sz="1400" dirty="0">
                <a:solidFill>
                  <a:srgbClr val="27386D"/>
                </a:solidFill>
              </a:rPr>
              <a:t> </a:t>
            </a:r>
            <a:r>
              <a:rPr lang="ru-RU" sz="1400" dirty="0" smtClean="0">
                <a:solidFill>
                  <a:srgbClr val="27386D"/>
                </a:solidFill>
              </a:rPr>
              <a:t>Возможность </a:t>
            </a:r>
            <a:r>
              <a:rPr lang="ru-RU" sz="1400" dirty="0">
                <a:solidFill>
                  <a:srgbClr val="27386D"/>
                </a:solidFill>
              </a:rPr>
              <a:t>поставки </a:t>
            </a:r>
            <a:r>
              <a:rPr lang="ru-RU" sz="1400" dirty="0" smtClean="0">
                <a:solidFill>
                  <a:srgbClr val="27386D"/>
                </a:solidFill>
              </a:rPr>
              <a:t>пространственно</a:t>
            </a:r>
            <a:r>
              <a:rPr lang="ru-RU" sz="1400" dirty="0">
                <a:solidFill>
                  <a:srgbClr val="27386D"/>
                </a:solidFill>
              </a:rPr>
              <a:t>-</a:t>
            </a:r>
            <a:r>
              <a:rPr lang="ru-RU" sz="1400" dirty="0" smtClean="0">
                <a:solidFill>
                  <a:srgbClr val="27386D"/>
                </a:solidFill>
              </a:rPr>
              <a:t>распределенной </a:t>
            </a:r>
            <a:r>
              <a:rPr lang="ru-RU" sz="1400" dirty="0">
                <a:solidFill>
                  <a:srgbClr val="27386D"/>
                </a:solidFill>
              </a:rPr>
              <a:t>системы </a:t>
            </a:r>
            <a:r>
              <a:rPr lang="ru-RU" sz="1400" dirty="0" smtClean="0">
                <a:solidFill>
                  <a:srgbClr val="27386D"/>
                </a:solidFill>
              </a:rPr>
              <a:t>видеонаблюдения</a:t>
            </a:r>
            <a:endParaRPr lang="ru-RU" sz="1400" dirty="0">
              <a:solidFill>
                <a:srgbClr val="27386D"/>
              </a:solidFill>
            </a:endParaRPr>
          </a:p>
          <a:p>
            <a:pPr marL="177800" indent="-177800" algn="just">
              <a:buFont typeface="Wingdings" panose="05000000000000000000" pitchFamily="2" charset="2"/>
              <a:buChar char="ü"/>
            </a:pPr>
            <a:r>
              <a:rPr lang="ru-RU" sz="1400" dirty="0" smtClean="0">
                <a:solidFill>
                  <a:srgbClr val="27386D"/>
                </a:solidFill>
              </a:rPr>
              <a:t> Возможность </a:t>
            </a:r>
            <a:r>
              <a:rPr lang="ru-RU" sz="1400" dirty="0">
                <a:solidFill>
                  <a:srgbClr val="27386D"/>
                </a:solidFill>
              </a:rPr>
              <a:t>подключения до 30 </a:t>
            </a:r>
            <a:r>
              <a:rPr lang="ru-RU" sz="1400" dirty="0" smtClean="0">
                <a:solidFill>
                  <a:srgbClr val="27386D"/>
                </a:solidFill>
              </a:rPr>
              <a:t>пространственно-распределенных подсистем (ОЭС, РТК, РЭУ)</a:t>
            </a:r>
          </a:p>
          <a:p>
            <a:pPr marL="177800" indent="-177800" algn="just">
              <a:buFont typeface="Wingdings" panose="05000000000000000000" pitchFamily="2" charset="2"/>
              <a:buChar char="ü"/>
            </a:pPr>
            <a:r>
              <a:rPr lang="ru-RU" sz="1400" dirty="0" smtClean="0">
                <a:solidFill>
                  <a:srgbClr val="27386D"/>
                </a:solidFill>
              </a:rPr>
              <a:t>Возможность выдачи информации потребителям по стандартным протоколам сопряжения с АС УВД</a:t>
            </a:r>
            <a:endParaRPr lang="ru-RU" sz="1400" dirty="0">
              <a:solidFill>
                <a:srgbClr val="27386D"/>
              </a:solidFill>
            </a:endParaRPr>
          </a:p>
          <a:p>
            <a:pPr algn="just">
              <a:buFont typeface="Wingdings" panose="05000000000000000000" pitchFamily="2" charset="2"/>
              <a:buChar char="ü"/>
            </a:pPr>
            <a:endParaRPr lang="ru-RU" sz="1400" dirty="0">
              <a:solidFill>
                <a:srgbClr val="27386D"/>
              </a:solidFill>
            </a:endParaRPr>
          </a:p>
          <a:p>
            <a:pPr algn="just">
              <a:buFont typeface="Wingdings" panose="05000000000000000000" pitchFamily="2" charset="2"/>
              <a:buChar char="ü"/>
            </a:pPr>
            <a:endParaRPr lang="ru-RU" sz="1400" dirty="0" smtClean="0">
              <a:solidFill>
                <a:srgbClr val="27386D"/>
              </a:solidFill>
            </a:endParaRPr>
          </a:p>
          <a:p>
            <a:pPr algn="just">
              <a:buFont typeface="Wingdings" panose="05000000000000000000" pitchFamily="2" charset="2"/>
              <a:buChar char="ü"/>
            </a:pPr>
            <a:endParaRPr lang="ru-RU" sz="1400" dirty="0">
              <a:solidFill>
                <a:srgbClr val="27386D"/>
              </a:solidFill>
            </a:endParaRPr>
          </a:p>
        </p:txBody>
      </p:sp>
      <p:sp>
        <p:nvSpPr>
          <p:cNvPr id="23" name="Скругленный прямоугольник 22"/>
          <p:cNvSpPr/>
          <p:nvPr/>
        </p:nvSpPr>
        <p:spPr>
          <a:xfrm>
            <a:off x="1204716" y="670997"/>
            <a:ext cx="3299550" cy="589466"/>
          </a:xfrm>
          <a:prstGeom prst="roundRect">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27386D"/>
                </a:solidFill>
              </a:rPr>
              <a:t>Стационарный </a:t>
            </a:r>
            <a:r>
              <a:rPr lang="ru-RU" sz="1400" dirty="0" smtClean="0">
                <a:solidFill>
                  <a:srgbClr val="27386D"/>
                </a:solidFill>
              </a:rPr>
              <a:t>вариант</a:t>
            </a:r>
            <a:endParaRPr lang="ru-RU" sz="1400" dirty="0">
              <a:solidFill>
                <a:srgbClr val="27386D"/>
              </a:solidFill>
            </a:endParaRPr>
          </a:p>
        </p:txBody>
      </p:sp>
      <p:sp>
        <p:nvSpPr>
          <p:cNvPr id="10" name="Прямоугольник 9"/>
          <p:cNvSpPr/>
          <p:nvPr/>
        </p:nvSpPr>
        <p:spPr>
          <a:xfrm>
            <a:off x="814812" y="106789"/>
            <a:ext cx="7579083" cy="461665"/>
          </a:xfrm>
          <a:prstGeom prst="rect">
            <a:avLst/>
          </a:prstGeom>
        </p:spPr>
        <p:txBody>
          <a:bodyPr wrap="square">
            <a:spAutoFit/>
          </a:bodyPr>
          <a:lstStyle/>
          <a:p>
            <a:pPr marL="180975" lvl="1" algn="ctr" fontAlgn="base">
              <a:spcBef>
                <a:spcPct val="0"/>
              </a:spcBef>
              <a:spcAft>
                <a:spcPct val="0"/>
              </a:spcAft>
            </a:pPr>
            <a:r>
              <a:rPr lang="ru-RU" sz="2400" u="sng" dirty="0" smtClean="0">
                <a:solidFill>
                  <a:srgbClr val="27386D"/>
                </a:solidFill>
                <a:latin typeface="Tahoma" pitchFamily="34" charset="0"/>
              </a:rPr>
              <a:t>Модификации </a:t>
            </a:r>
            <a:r>
              <a:rPr lang="en-US" sz="2400" u="sng" dirty="0" smtClean="0">
                <a:solidFill>
                  <a:srgbClr val="27386D"/>
                </a:solidFill>
                <a:latin typeface="Tahoma" pitchFamily="34" charset="0"/>
              </a:rPr>
              <a:t>ROSC-1</a:t>
            </a:r>
            <a:endParaRPr lang="ru-RU" sz="2400" u="sng" dirty="0" smtClean="0">
              <a:solidFill>
                <a:srgbClr val="27386D"/>
              </a:solidFill>
              <a:latin typeface="Tahoma" pitchFamily="34" charset="0"/>
            </a:endParaRPr>
          </a:p>
        </p:txBody>
      </p:sp>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l="15982" t="15411" r="15982" b="12328"/>
          <a:stretch/>
        </p:blipFill>
        <p:spPr>
          <a:xfrm>
            <a:off x="4981918" y="3569978"/>
            <a:ext cx="3015175" cy="2134906"/>
          </a:xfrm>
          <a:prstGeom prst="rect">
            <a:avLst/>
          </a:prstGeom>
          <a:ln w="12700">
            <a:solidFill>
              <a:srgbClr val="27386D"/>
            </a:solidFill>
          </a:ln>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sp>
        <p:nvSpPr>
          <p:cNvPr id="11" name="Скругленный прямоугольник 10"/>
          <p:cNvSpPr/>
          <p:nvPr/>
        </p:nvSpPr>
        <p:spPr>
          <a:xfrm>
            <a:off x="115261" y="6040855"/>
            <a:ext cx="8867374" cy="589466"/>
          </a:xfrm>
          <a:prstGeom prst="roundRect">
            <a:avLst/>
          </a:prstGeom>
          <a:solidFill>
            <a:schemeClr val="accent1">
              <a:lumMod val="20000"/>
              <a:lumOff val="80000"/>
            </a:schemeClr>
          </a:solidFill>
          <a:ln>
            <a:solidFill>
              <a:srgbClr val="2326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27386D"/>
                </a:solidFill>
              </a:rPr>
              <a:t>Аналог комплекса «</a:t>
            </a:r>
            <a:r>
              <a:rPr lang="en-US" sz="1400" dirty="0" smtClean="0">
                <a:solidFill>
                  <a:srgbClr val="27386D"/>
                </a:solidFill>
              </a:rPr>
              <a:t>ROSC-1</a:t>
            </a:r>
            <a:r>
              <a:rPr lang="ru-RU" sz="1400" dirty="0" smtClean="0">
                <a:solidFill>
                  <a:srgbClr val="27386D"/>
                </a:solidFill>
              </a:rPr>
              <a:t>»</a:t>
            </a:r>
            <a:r>
              <a:rPr lang="en-US" sz="1400" dirty="0" smtClean="0">
                <a:solidFill>
                  <a:srgbClr val="27386D"/>
                </a:solidFill>
              </a:rPr>
              <a:t> –</a:t>
            </a:r>
            <a:r>
              <a:rPr lang="ru-RU" sz="1400" dirty="0" smtClean="0">
                <a:solidFill>
                  <a:srgbClr val="27386D"/>
                </a:solidFill>
              </a:rPr>
              <a:t> РЛК-МЦ «Валдай» в мобильном варианте исполнения в 2019 году прошел государственные испытания в интересах Минобороны России</a:t>
            </a:r>
            <a:r>
              <a:rPr lang="en-US" sz="1400" dirty="0" smtClean="0">
                <a:solidFill>
                  <a:srgbClr val="27386D"/>
                </a:solidFill>
              </a:rPr>
              <a:t> </a:t>
            </a:r>
            <a:endParaRPr lang="ru-RU" sz="1400" dirty="0">
              <a:solidFill>
                <a:srgbClr val="27386D"/>
              </a:solidFill>
            </a:endParaRPr>
          </a:p>
        </p:txBody>
      </p:sp>
      <p:sp>
        <p:nvSpPr>
          <p:cNvPr id="14" name="Овал 1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3</a:t>
            </a:r>
            <a:endParaRPr lang="ru-RU" sz="1200" b="1" dirty="0">
              <a:solidFill>
                <a:srgbClr val="1B5985"/>
              </a:solidFill>
            </a:endParaRPr>
          </a:p>
        </p:txBody>
      </p:sp>
      <p:pic>
        <p:nvPicPr>
          <p:cNvPr id="16" name="Picture 2" descr="D:\документы ЛЭМЗ резерв\D\РЛС\МЕТЕО\фото ДМРЛ-3\Байконур\IMG-20190909-WA003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51" t="19022" r="14398" b="15317"/>
          <a:stretch/>
        </p:blipFill>
        <p:spPr bwMode="auto">
          <a:xfrm>
            <a:off x="1975038" y="3568786"/>
            <a:ext cx="1799430" cy="213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9808"/>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91440" y="109728"/>
            <a:ext cx="8878824" cy="6611112"/>
          </a:xfrm>
        </p:spPr>
        <p:txBody>
          <a:bodyPr>
            <a:normAutofit lnSpcReduction="10000"/>
          </a:bodyPr>
          <a:lstStyle/>
          <a:p>
            <a:pPr marL="0" indent="0">
              <a:buNone/>
            </a:pPr>
            <a:r>
              <a:rPr lang="ru-RU" sz="2400" dirty="0" smtClean="0">
                <a:solidFill>
                  <a:srgbClr val="27386D"/>
                </a:solidFill>
              </a:rPr>
              <a:t>Комплекс РОСК-1 разработан в двух вариантах исполнения: стационарном и мобильном. </a:t>
            </a:r>
          </a:p>
          <a:p>
            <a:pPr marL="0" indent="0">
              <a:buNone/>
            </a:pPr>
            <a:r>
              <a:rPr lang="ru-RU" sz="2400" dirty="0" smtClean="0">
                <a:solidFill>
                  <a:srgbClr val="27386D"/>
                </a:solidFill>
              </a:rPr>
              <a:t>При разработке комплекса заложена модульная структура построения, которая позволяет обеспечить возможность гибкой конфигурации под нужды заказчика, объединяя в общую систему до 30 однотипных модулей (РЛС, ОЭС и др.).</a:t>
            </a:r>
          </a:p>
          <a:p>
            <a:pPr marL="0" indent="0">
              <a:buNone/>
            </a:pPr>
            <a:r>
              <a:rPr lang="ru-RU" sz="2400" dirty="0" smtClean="0">
                <a:solidFill>
                  <a:srgbClr val="27386D"/>
                </a:solidFill>
              </a:rPr>
              <a:t>Открытые унифицированные протоколы взаимодействия позволяют заказчику наращивать систему в ходе всего жизненного цикла дополнительным оборудованием (в том числе сторонних производителей).</a:t>
            </a:r>
          </a:p>
          <a:p>
            <a:pPr marL="0" indent="0">
              <a:buNone/>
            </a:pPr>
            <a:r>
              <a:rPr lang="ru-RU" sz="2400" dirty="0" smtClean="0">
                <a:solidFill>
                  <a:srgbClr val="27386D"/>
                </a:solidFill>
              </a:rPr>
              <a:t>Для интеграции в существующие системы АС УВД предусмотрена возможность выдачи информации по стандартным протоколам.</a:t>
            </a:r>
          </a:p>
          <a:p>
            <a:pPr marL="0" indent="0">
              <a:buNone/>
            </a:pPr>
            <a:r>
              <a:rPr lang="ru-RU" sz="2400" dirty="0" smtClean="0">
                <a:solidFill>
                  <a:srgbClr val="27386D"/>
                </a:solidFill>
              </a:rPr>
              <a:t>Также предусмотрена возможность организации до 10 рабочих мест с различными уровнями доступа и отображаемой информации (РМО служб безопасности, РМО орнитологов и т.д.).</a:t>
            </a:r>
          </a:p>
          <a:p>
            <a:pPr marL="0" indent="0">
              <a:buNone/>
            </a:pPr>
            <a:r>
              <a:rPr lang="ru-RU" sz="2400" dirty="0" smtClean="0">
                <a:solidFill>
                  <a:srgbClr val="27386D"/>
                </a:solidFill>
              </a:rPr>
              <a:t>Мобильная версия комплекса обеспечивает размещение всех средств комплекса (включая автономную систему энергоснабжения и системы жизнеобеспечения оператора) в одном стандартном кузов-контейнере, перевозимом на а/м типа </a:t>
            </a:r>
            <a:r>
              <a:rPr lang="ru-RU" sz="2400" dirty="0" err="1" smtClean="0">
                <a:solidFill>
                  <a:srgbClr val="27386D"/>
                </a:solidFill>
              </a:rPr>
              <a:t>Камаз</a:t>
            </a:r>
            <a:r>
              <a:rPr lang="ru-RU" sz="2400" dirty="0" smtClean="0">
                <a:solidFill>
                  <a:srgbClr val="27386D"/>
                </a:solidFill>
              </a:rPr>
              <a:t>.</a:t>
            </a:r>
          </a:p>
          <a:p>
            <a:pPr marL="0" indent="0">
              <a:buNone/>
            </a:pPr>
            <a:endParaRPr lang="ru-RU" dirty="0">
              <a:solidFill>
                <a:srgbClr val="27386D"/>
              </a:solidFill>
            </a:endParaRPr>
          </a:p>
          <a:p>
            <a:pPr marL="0" indent="0">
              <a:buNone/>
            </a:pPr>
            <a:endParaRPr lang="ru-RU" dirty="0" smtClean="0"/>
          </a:p>
          <a:p>
            <a:pPr marL="0" indent="0">
              <a:buNone/>
            </a:pPr>
            <a:endParaRPr lang="ru-RU" dirty="0" smtClean="0"/>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3</a:t>
            </a:r>
            <a:endParaRPr lang="ru-RU" sz="1200" b="1" dirty="0">
              <a:solidFill>
                <a:srgbClr val="1B5985"/>
              </a:solidFill>
            </a:endParaRPr>
          </a:p>
        </p:txBody>
      </p:sp>
    </p:spTree>
    <p:extLst>
      <p:ext uri="{BB962C8B-B14F-4D97-AF65-F5344CB8AC3E}">
        <p14:creationId xmlns:p14="http://schemas.microsoft.com/office/powerpoint/2010/main" val="71453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descr="D:\E\maket\Разное\2019\Презентации\Image\DSC_843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 t="72147" r="308" b="10977"/>
          <a:stretch/>
        </p:blipFill>
        <p:spPr bwMode="auto">
          <a:xfrm>
            <a:off x="-19108" y="-5"/>
            <a:ext cx="9163371" cy="814157"/>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814812" y="106789"/>
            <a:ext cx="7579083" cy="646331"/>
          </a:xfrm>
          <a:prstGeom prst="rect">
            <a:avLst/>
          </a:prstGeom>
          <a:noFill/>
        </p:spPr>
        <p:txBody>
          <a:bodyPr wrap="square">
            <a:spAutoFit/>
          </a:bodyPr>
          <a:lstStyle/>
          <a:p>
            <a:pPr marL="180975" lvl="1" algn="ctr" fontAlgn="base">
              <a:lnSpc>
                <a:spcPct val="150000"/>
              </a:lnSpc>
              <a:spcBef>
                <a:spcPct val="0"/>
              </a:spcBef>
              <a:spcAft>
                <a:spcPct val="0"/>
              </a:spcAft>
            </a:pPr>
            <a:r>
              <a:rPr lang="ru-RU" sz="2400" u="sng" dirty="0" smtClean="0">
                <a:solidFill>
                  <a:srgbClr val="27386D"/>
                </a:solidFill>
                <a:latin typeface="Tahoma" pitchFamily="34" charset="0"/>
              </a:rPr>
              <a:t>Характеристики РЛС комплекса</a:t>
            </a:r>
            <a:r>
              <a:rPr lang="en-US" sz="2400" u="sng" dirty="0" smtClean="0">
                <a:solidFill>
                  <a:srgbClr val="27386D"/>
                </a:solidFill>
                <a:latin typeface="Tahoma" pitchFamily="34" charset="0"/>
              </a:rPr>
              <a:t> ROSC-1</a:t>
            </a:r>
            <a:endParaRPr lang="ru-RU" sz="2400" u="sng" dirty="0" smtClean="0">
              <a:solidFill>
                <a:srgbClr val="27386D"/>
              </a:solidFill>
              <a:latin typeface="Tahoma"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472415331"/>
              </p:ext>
            </p:extLst>
          </p:nvPr>
        </p:nvGraphicFramePr>
        <p:xfrm>
          <a:off x="73163" y="1422438"/>
          <a:ext cx="6796453" cy="4544054"/>
        </p:xfrm>
        <a:graphic>
          <a:graphicData uri="http://schemas.openxmlformats.org/drawingml/2006/table">
            <a:tbl>
              <a:tblPr firstRow="1" bandRow="1">
                <a:tableStyleId>{69CF1AB2-1976-4502-BF36-3FF5EA218861}</a:tableStyleId>
              </a:tblPr>
              <a:tblGrid>
                <a:gridCol w="4632934">
                  <a:extLst>
                    <a:ext uri="{9D8B030D-6E8A-4147-A177-3AD203B41FA5}">
                      <a16:colId xmlns:a16="http://schemas.microsoft.com/office/drawing/2014/main" val="20000"/>
                    </a:ext>
                  </a:extLst>
                </a:gridCol>
                <a:gridCol w="2163519">
                  <a:extLst>
                    <a:ext uri="{9D8B030D-6E8A-4147-A177-3AD203B41FA5}">
                      <a16:colId xmlns:a16="http://schemas.microsoft.com/office/drawing/2014/main" val="20001"/>
                    </a:ext>
                  </a:extLst>
                </a:gridCol>
              </a:tblGrid>
              <a:tr h="438004">
                <a:tc gridSpan="2">
                  <a:txBody>
                    <a:bodyPr/>
                    <a:lstStyle/>
                    <a:p>
                      <a:pPr algn="just"/>
                      <a:r>
                        <a:rPr lang="ru-RU" sz="1400" b="0" dirty="0" smtClean="0">
                          <a:solidFill>
                            <a:srgbClr val="27386D"/>
                          </a:solidFill>
                        </a:rPr>
                        <a:t>РЛС предназначена </a:t>
                      </a:r>
                      <a:r>
                        <a:rPr lang="ru-RU" sz="1400" b="0" kern="1200" dirty="0" smtClean="0">
                          <a:solidFill>
                            <a:srgbClr val="27386D"/>
                          </a:solidFill>
                          <a:latin typeface="+mn-lt"/>
                          <a:ea typeface="+mn-ea"/>
                          <a:cs typeface="+mn-cs"/>
                        </a:rPr>
                        <a:t>для </a:t>
                      </a:r>
                      <a:r>
                        <a:rPr lang="ru-RU" altLang="ru-RU" sz="1400" b="0" kern="1200" dirty="0" smtClean="0">
                          <a:solidFill>
                            <a:srgbClr val="27386D"/>
                          </a:solidFill>
                          <a:latin typeface="+mn-lt"/>
                          <a:ea typeface="+mn-ea"/>
                          <a:cs typeface="+mn-cs"/>
                        </a:rPr>
                        <a:t>обнаружения,</a:t>
                      </a:r>
                      <a:r>
                        <a:rPr lang="ru-RU" altLang="ru-RU" sz="1400" b="0" kern="1200" baseline="0" dirty="0" smtClean="0">
                          <a:solidFill>
                            <a:srgbClr val="27386D"/>
                          </a:solidFill>
                          <a:latin typeface="+mn-lt"/>
                          <a:ea typeface="+mn-ea"/>
                          <a:cs typeface="+mn-cs"/>
                        </a:rPr>
                        <a:t> </a:t>
                      </a:r>
                      <a:r>
                        <a:rPr lang="ru-RU" altLang="ru-RU" sz="1400" b="0" kern="1200" dirty="0" smtClean="0">
                          <a:solidFill>
                            <a:srgbClr val="27386D"/>
                          </a:solidFill>
                          <a:latin typeface="+mn-lt"/>
                          <a:ea typeface="+mn-ea"/>
                          <a:cs typeface="+mn-cs"/>
                        </a:rPr>
                        <a:t>сопровождения БПЛА </a:t>
                      </a:r>
                      <a:r>
                        <a:rPr lang="ru-RU" sz="1400" b="0" kern="1200" dirty="0" smtClean="0">
                          <a:solidFill>
                            <a:srgbClr val="27386D"/>
                          </a:solidFill>
                          <a:latin typeface="+mn-lt"/>
                          <a:ea typeface="+mn-ea"/>
                          <a:cs typeface="+mn-cs"/>
                        </a:rPr>
                        <a:t>и выдачи информации потребителям</a:t>
                      </a:r>
                      <a:endParaRPr lang="ru-RU" sz="1400" b="0" kern="1200" dirty="0">
                        <a:solidFill>
                          <a:srgbClr val="27386D"/>
                        </a:solidFill>
                        <a:latin typeface="+mn-lt"/>
                        <a:ea typeface="+mn-ea"/>
                        <a:cs typeface="+mn-cs"/>
                      </a:endParaRPr>
                    </a:p>
                  </a:txBody>
                  <a:tcPr/>
                </a:tc>
                <a:tc hMerge="1">
                  <a:txBody>
                    <a:bodyPr/>
                    <a:lstStyle/>
                    <a:p>
                      <a:endParaRPr lang="ru-RU"/>
                    </a:p>
                  </a:txBody>
                  <a:tcPr/>
                </a:tc>
                <a:extLst>
                  <a:ext uri="{0D108BD9-81ED-4DB2-BD59-A6C34878D82A}">
                    <a16:rowId xmlns:a16="http://schemas.microsoft.com/office/drawing/2014/main" val="10000"/>
                  </a:ext>
                </a:extLst>
              </a:tr>
              <a:tr h="250288">
                <a:tc>
                  <a:txBody>
                    <a:bodyPr/>
                    <a:lstStyle/>
                    <a:p>
                      <a:r>
                        <a:rPr lang="ru-RU" sz="1400" b="0" dirty="0" smtClean="0">
                          <a:solidFill>
                            <a:srgbClr val="27386D"/>
                          </a:solidFill>
                        </a:rPr>
                        <a:t>Диапазон длин волн</a:t>
                      </a:r>
                      <a:endParaRPr lang="ru-RU" sz="1400" b="0" dirty="0">
                        <a:solidFill>
                          <a:srgbClr val="27386D"/>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dirty="0" smtClean="0">
                          <a:solidFill>
                            <a:srgbClr val="27386D"/>
                          </a:solidFill>
                        </a:rPr>
                        <a:t>3 см</a:t>
                      </a:r>
                    </a:p>
                  </a:txBody>
                  <a:tcPr anchor="ctr"/>
                </a:tc>
                <a:extLst>
                  <a:ext uri="{0D108BD9-81ED-4DB2-BD59-A6C34878D82A}">
                    <a16:rowId xmlns:a16="http://schemas.microsoft.com/office/drawing/2014/main" val="10001"/>
                  </a:ext>
                </a:extLst>
              </a:tr>
              <a:tr h="250288">
                <a:tc>
                  <a:txBody>
                    <a:bodyPr/>
                    <a:lstStyle/>
                    <a:p>
                      <a:r>
                        <a:rPr lang="ru-RU" sz="1400" b="0" dirty="0" smtClean="0">
                          <a:solidFill>
                            <a:srgbClr val="27386D"/>
                          </a:solidFill>
                        </a:rPr>
                        <a:t>Зона обнаружения по азимуту </a:t>
                      </a:r>
                      <a:endParaRPr lang="ru-RU" sz="1400" b="0" dirty="0">
                        <a:solidFill>
                          <a:srgbClr val="27386D"/>
                        </a:solidFill>
                      </a:endParaRPr>
                    </a:p>
                  </a:txBody>
                  <a:tcPr/>
                </a:tc>
                <a:tc>
                  <a:txBody>
                    <a:bodyPr/>
                    <a:lstStyle/>
                    <a:p>
                      <a:pPr algn="ctr"/>
                      <a:r>
                        <a:rPr lang="ru-RU" sz="1400" dirty="0" smtClean="0">
                          <a:solidFill>
                            <a:srgbClr val="27386D"/>
                          </a:solidFill>
                        </a:rPr>
                        <a:t>360 градусов</a:t>
                      </a:r>
                      <a:endParaRPr lang="ru-RU" sz="1400" b="0" dirty="0">
                        <a:solidFill>
                          <a:srgbClr val="27386D"/>
                        </a:solidFill>
                      </a:endParaRPr>
                    </a:p>
                  </a:txBody>
                  <a:tcPr anchor="ctr"/>
                </a:tc>
                <a:extLst>
                  <a:ext uri="{0D108BD9-81ED-4DB2-BD59-A6C34878D82A}">
                    <a16:rowId xmlns:a16="http://schemas.microsoft.com/office/drawing/2014/main" val="10002"/>
                  </a:ext>
                </a:extLst>
              </a:tr>
              <a:tr h="250288">
                <a:tc>
                  <a:txBody>
                    <a:bodyPr/>
                    <a:lstStyle/>
                    <a:p>
                      <a:r>
                        <a:rPr lang="ru-RU" sz="1400" dirty="0" smtClean="0">
                          <a:solidFill>
                            <a:srgbClr val="27386D"/>
                          </a:solidFill>
                        </a:rPr>
                        <a:t>Зона обнаружения по углу места</a:t>
                      </a:r>
                      <a:endParaRPr lang="ru-RU" sz="1400" b="0" dirty="0">
                        <a:solidFill>
                          <a:srgbClr val="27386D"/>
                        </a:solidFill>
                      </a:endParaRPr>
                    </a:p>
                  </a:txBody>
                  <a:tcPr/>
                </a:tc>
                <a:tc>
                  <a:txBody>
                    <a:bodyPr/>
                    <a:lstStyle/>
                    <a:p>
                      <a:pPr marL="0" algn="ctr" defTabSz="914400" rtl="0" eaLnBrk="1" latinLnBrk="0" hangingPunct="1"/>
                      <a:r>
                        <a:rPr lang="ru-RU" sz="1400" smtClean="0">
                          <a:solidFill>
                            <a:srgbClr val="27386D"/>
                          </a:solidFill>
                        </a:rPr>
                        <a:t>от 0 до +30 градусов</a:t>
                      </a:r>
                      <a:endParaRPr lang="ru-RU" sz="1400" b="0" kern="1200" dirty="0">
                        <a:solidFill>
                          <a:srgbClr val="27386D"/>
                        </a:solidFill>
                        <a:latin typeface="+mn-lt"/>
                        <a:ea typeface="+mn-ea"/>
                        <a:cs typeface="+mn-cs"/>
                      </a:endParaRPr>
                    </a:p>
                  </a:txBody>
                  <a:tcPr anchor="ctr"/>
                </a:tc>
                <a:extLst>
                  <a:ext uri="{0D108BD9-81ED-4DB2-BD59-A6C34878D82A}">
                    <a16:rowId xmlns:a16="http://schemas.microsoft.com/office/drawing/2014/main" val="10003"/>
                  </a:ext>
                </a:extLst>
              </a:tr>
              <a:tr h="250288">
                <a:tc gridSpan="2">
                  <a:txBody>
                    <a:bodyPr/>
                    <a:lstStyle/>
                    <a:p>
                      <a:pPr algn="just"/>
                      <a:r>
                        <a:rPr lang="ru-RU" sz="1400" dirty="0" smtClean="0">
                          <a:solidFill>
                            <a:srgbClr val="27386D"/>
                          </a:solidFill>
                        </a:rPr>
                        <a:t>Обнаружение с вероятностью не ниже 0,5 при ложной тревоге не выше 10</a:t>
                      </a:r>
                      <a:r>
                        <a:rPr lang="ru-RU" sz="1400" baseline="30000" dirty="0" smtClean="0">
                          <a:solidFill>
                            <a:srgbClr val="27386D"/>
                          </a:solidFill>
                        </a:rPr>
                        <a:t>-5</a:t>
                      </a:r>
                      <a:r>
                        <a:rPr lang="ru-RU" sz="1400" dirty="0" smtClean="0">
                          <a:solidFill>
                            <a:srgbClr val="27386D"/>
                          </a:solidFill>
                        </a:rPr>
                        <a:t> на дальностях не менее 15 км и </a:t>
                      </a:r>
                      <a:r>
                        <a:rPr lang="ru-RU" sz="1400" kern="1200" dirty="0" smtClean="0">
                          <a:solidFill>
                            <a:srgbClr val="27386D"/>
                          </a:solidFill>
                          <a:latin typeface="+mn-lt"/>
                          <a:ea typeface="+mn-ea"/>
                          <a:cs typeface="+mn-cs"/>
                        </a:rPr>
                        <a:t>высотах не менее 1,5 </a:t>
                      </a:r>
                      <a:r>
                        <a:rPr lang="ru-RU" sz="1400" dirty="0" smtClean="0">
                          <a:solidFill>
                            <a:srgbClr val="27386D"/>
                          </a:solidFill>
                        </a:rPr>
                        <a:t>км БПЛА и других малоразмерных объектов (включая малоразмерные пилотируемые ВС) с ЭПР до 0,2 </a:t>
                      </a:r>
                      <a:r>
                        <a:rPr lang="ru-RU" sz="1400" kern="1200" dirty="0" smtClean="0">
                          <a:solidFill>
                            <a:srgbClr val="27386D"/>
                          </a:solidFill>
                          <a:effectLst/>
                          <a:latin typeface="+mn-lt"/>
                          <a:ea typeface="+mn-ea"/>
                          <a:cs typeface="+mn-cs"/>
                        </a:rPr>
                        <a:t>м</a:t>
                      </a:r>
                      <a:r>
                        <a:rPr lang="ru-RU" sz="1400" kern="1200" baseline="30000" dirty="0" smtClean="0">
                          <a:solidFill>
                            <a:srgbClr val="27386D"/>
                          </a:solidFill>
                          <a:effectLst/>
                          <a:latin typeface="+mn-lt"/>
                          <a:ea typeface="+mn-ea"/>
                          <a:cs typeface="+mn-cs"/>
                        </a:rPr>
                        <a:t>2</a:t>
                      </a:r>
                      <a:endParaRPr lang="ru-RU" sz="1400" kern="1200" dirty="0">
                        <a:solidFill>
                          <a:srgbClr val="27386D"/>
                        </a:solidFill>
                        <a:effectLst/>
                        <a:latin typeface="+mn-lt"/>
                        <a:ea typeface="+mn-ea"/>
                        <a:cs typeface="+mn-cs"/>
                      </a:endParaRPr>
                    </a:p>
                  </a:txBody>
                  <a:tcPr/>
                </a:tc>
                <a:tc hMerge="1">
                  <a:txBody>
                    <a:bodyPr/>
                    <a:lstStyle/>
                    <a:p>
                      <a:endParaRPr lang="ru-RU"/>
                    </a:p>
                  </a:txBody>
                  <a:tcPr/>
                </a:tc>
                <a:extLst>
                  <a:ext uri="{0D108BD9-81ED-4DB2-BD59-A6C34878D82A}">
                    <a16:rowId xmlns:a16="http://schemas.microsoft.com/office/drawing/2014/main" val="10004"/>
                  </a:ext>
                </a:extLst>
              </a:tr>
              <a:tr h="250288">
                <a:tc>
                  <a:txBody>
                    <a:bodyPr/>
                    <a:lstStyle/>
                    <a:p>
                      <a:r>
                        <a:rPr lang="ru-RU" sz="1400" dirty="0" smtClean="0">
                          <a:solidFill>
                            <a:srgbClr val="27386D"/>
                          </a:solidFill>
                        </a:rPr>
                        <a:t>Инструментальная дальность</a:t>
                      </a:r>
                      <a:endParaRPr lang="ru-RU" sz="1400" b="0" dirty="0">
                        <a:solidFill>
                          <a:srgbClr val="27386D"/>
                        </a:solidFill>
                      </a:endParaRPr>
                    </a:p>
                  </a:txBody>
                  <a:tcPr/>
                </a:tc>
                <a:tc>
                  <a:txBody>
                    <a:bodyPr/>
                    <a:lstStyle/>
                    <a:p>
                      <a:pPr algn="ctr"/>
                      <a:r>
                        <a:rPr lang="ru-RU" sz="1400" dirty="0" smtClean="0">
                          <a:solidFill>
                            <a:srgbClr val="27386D"/>
                          </a:solidFill>
                        </a:rPr>
                        <a:t>20/40 км</a:t>
                      </a:r>
                      <a:endParaRPr lang="ru-RU" sz="1400" dirty="0">
                        <a:solidFill>
                          <a:srgbClr val="27386D"/>
                        </a:solidFill>
                      </a:endParaRPr>
                    </a:p>
                  </a:txBody>
                  <a:tcPr/>
                </a:tc>
                <a:extLst>
                  <a:ext uri="{0D108BD9-81ED-4DB2-BD59-A6C34878D82A}">
                    <a16:rowId xmlns:a16="http://schemas.microsoft.com/office/drawing/2014/main" val="10005"/>
                  </a:ext>
                </a:extLst>
              </a:tr>
              <a:tr h="250288">
                <a:tc>
                  <a:txBody>
                    <a:bodyPr/>
                    <a:lstStyle/>
                    <a:p>
                      <a:r>
                        <a:rPr lang="ru-RU" sz="1400" dirty="0" smtClean="0">
                          <a:solidFill>
                            <a:srgbClr val="27386D"/>
                          </a:solidFill>
                        </a:rPr>
                        <a:t>Разрешающая способность РЛС по дальности</a:t>
                      </a:r>
                      <a:endParaRPr lang="ru-RU" sz="1400" b="0" dirty="0">
                        <a:solidFill>
                          <a:srgbClr val="27386D"/>
                        </a:solidFill>
                      </a:endParaRPr>
                    </a:p>
                  </a:txBody>
                  <a:tcPr/>
                </a:tc>
                <a:tc>
                  <a:txBody>
                    <a:bodyPr/>
                    <a:lstStyle/>
                    <a:p>
                      <a:pPr algn="ctr"/>
                      <a:r>
                        <a:rPr lang="ru-RU" sz="1400" dirty="0" smtClean="0">
                          <a:solidFill>
                            <a:srgbClr val="27386D"/>
                          </a:solidFill>
                        </a:rPr>
                        <a:t>не хуже 25 м</a:t>
                      </a:r>
                      <a:endParaRPr lang="ru-RU" sz="1400" dirty="0">
                        <a:solidFill>
                          <a:srgbClr val="27386D"/>
                        </a:solidFill>
                      </a:endParaRPr>
                    </a:p>
                  </a:txBody>
                  <a:tcPr/>
                </a:tc>
                <a:extLst>
                  <a:ext uri="{0D108BD9-81ED-4DB2-BD59-A6C34878D82A}">
                    <a16:rowId xmlns:a16="http://schemas.microsoft.com/office/drawing/2014/main" val="10006"/>
                  </a:ext>
                </a:extLst>
              </a:tr>
              <a:tr h="250288">
                <a:tc gridSpan="2">
                  <a:txBody>
                    <a:bodyPr/>
                    <a:lstStyle/>
                    <a:p>
                      <a:r>
                        <a:rPr lang="ru-RU" sz="1400" dirty="0" smtClean="0">
                          <a:solidFill>
                            <a:srgbClr val="27386D"/>
                          </a:solidFill>
                        </a:rPr>
                        <a:t>Измерение трех координат целей с СКО</a:t>
                      </a:r>
                      <a:endParaRPr lang="ru-RU" sz="1400" b="0" dirty="0">
                        <a:solidFill>
                          <a:srgbClr val="27386D"/>
                        </a:solidFill>
                      </a:endParaRPr>
                    </a:p>
                  </a:txBody>
                  <a:tcPr/>
                </a:tc>
                <a:tc hMerge="1">
                  <a:txBody>
                    <a:bodyPr/>
                    <a:lstStyle/>
                    <a:p>
                      <a:endParaRPr lang="ru-RU"/>
                    </a:p>
                  </a:txBody>
                  <a:tcPr/>
                </a:tc>
                <a:extLst>
                  <a:ext uri="{0D108BD9-81ED-4DB2-BD59-A6C34878D82A}">
                    <a16:rowId xmlns:a16="http://schemas.microsoft.com/office/drawing/2014/main" val="10007"/>
                  </a:ext>
                </a:extLst>
              </a:tr>
              <a:tr h="250288">
                <a:tc>
                  <a:txBody>
                    <a:bodyPr/>
                    <a:lstStyle/>
                    <a:p>
                      <a:pPr marL="2962275" indent="0"/>
                      <a:r>
                        <a:rPr lang="ru-RU" sz="1400" dirty="0" smtClean="0">
                          <a:solidFill>
                            <a:srgbClr val="27386D"/>
                          </a:solidFill>
                        </a:rPr>
                        <a:t>по дальности </a:t>
                      </a:r>
                      <a:endParaRPr lang="ru-RU" sz="1400" b="0" dirty="0">
                        <a:solidFill>
                          <a:srgbClr val="27386D"/>
                        </a:solidFill>
                      </a:endParaRPr>
                    </a:p>
                  </a:txBody>
                  <a:tcPr/>
                </a:tc>
                <a:tc>
                  <a:txBody>
                    <a:bodyPr/>
                    <a:lstStyle/>
                    <a:p>
                      <a:pPr algn="ctr"/>
                      <a:r>
                        <a:rPr lang="ru-RU" sz="1400" dirty="0" smtClean="0">
                          <a:solidFill>
                            <a:srgbClr val="27386D"/>
                          </a:solidFill>
                        </a:rPr>
                        <a:t>не более 10 м</a:t>
                      </a:r>
                      <a:endParaRPr lang="ru-RU" sz="1400" dirty="0"/>
                    </a:p>
                  </a:txBody>
                  <a:tcPr/>
                </a:tc>
                <a:extLst>
                  <a:ext uri="{0D108BD9-81ED-4DB2-BD59-A6C34878D82A}">
                    <a16:rowId xmlns:a16="http://schemas.microsoft.com/office/drawing/2014/main" val="10008"/>
                  </a:ext>
                </a:extLst>
              </a:tr>
              <a:tr h="250288">
                <a:tc>
                  <a:txBody>
                    <a:bodyPr/>
                    <a:lstStyle/>
                    <a:p>
                      <a:pPr marL="2962275" indent="0"/>
                      <a:r>
                        <a:rPr lang="ru-RU" sz="1400" dirty="0" smtClean="0">
                          <a:solidFill>
                            <a:srgbClr val="27386D"/>
                          </a:solidFill>
                        </a:rPr>
                        <a:t>по азимуту </a:t>
                      </a:r>
                      <a:endParaRPr lang="ru-RU" sz="1400" b="0" dirty="0">
                        <a:solidFill>
                          <a:srgbClr val="27386D"/>
                        </a:solidFill>
                      </a:endParaRPr>
                    </a:p>
                  </a:txBody>
                  <a:tcPr/>
                </a:tc>
                <a:tc>
                  <a:txBody>
                    <a:bodyPr/>
                    <a:lstStyle/>
                    <a:p>
                      <a:pPr algn="ctr"/>
                      <a:r>
                        <a:rPr lang="ru-RU" sz="1400" dirty="0" smtClean="0">
                          <a:solidFill>
                            <a:srgbClr val="27386D"/>
                          </a:solidFill>
                        </a:rPr>
                        <a:t>не более 0,</a:t>
                      </a:r>
                      <a:r>
                        <a:rPr lang="en-US" sz="1400" dirty="0" smtClean="0">
                          <a:solidFill>
                            <a:srgbClr val="27386D"/>
                          </a:solidFill>
                        </a:rPr>
                        <a:t>2</a:t>
                      </a:r>
                      <a:r>
                        <a:rPr lang="ru-RU" sz="1400" dirty="0" smtClean="0">
                          <a:solidFill>
                            <a:srgbClr val="27386D"/>
                          </a:solidFill>
                        </a:rPr>
                        <a:t> градусов</a:t>
                      </a:r>
                      <a:endParaRPr lang="ru-RU" sz="1400" dirty="0"/>
                    </a:p>
                  </a:txBody>
                  <a:tcPr/>
                </a:tc>
                <a:extLst>
                  <a:ext uri="{0D108BD9-81ED-4DB2-BD59-A6C34878D82A}">
                    <a16:rowId xmlns:a16="http://schemas.microsoft.com/office/drawing/2014/main" val="10009"/>
                  </a:ext>
                </a:extLst>
              </a:tr>
              <a:tr h="438004">
                <a:tc>
                  <a:txBody>
                    <a:bodyPr/>
                    <a:lstStyle/>
                    <a:p>
                      <a:pPr marL="2962275" indent="0"/>
                      <a:r>
                        <a:rPr lang="ru-RU" sz="1400" dirty="0" smtClean="0">
                          <a:solidFill>
                            <a:srgbClr val="27386D"/>
                          </a:solidFill>
                        </a:rPr>
                        <a:t>по углу места</a:t>
                      </a:r>
                    </a:p>
                    <a:p>
                      <a:pPr algn="l"/>
                      <a:r>
                        <a:rPr lang="ru-RU" sz="1200" i="1" dirty="0" smtClean="0">
                          <a:solidFill>
                            <a:srgbClr val="27386D"/>
                          </a:solidFill>
                        </a:rPr>
                        <a:t>(в зоне пересечения диаграмм верхнего и нижнего лучей) </a:t>
                      </a:r>
                      <a:endParaRPr lang="ru-RU" sz="1200" b="0" i="1" dirty="0">
                        <a:solidFill>
                          <a:srgbClr val="27386D"/>
                        </a:solidFill>
                      </a:endParaRPr>
                    </a:p>
                  </a:txBody>
                  <a:tcPr/>
                </a:tc>
                <a:tc>
                  <a:txBody>
                    <a:bodyPr/>
                    <a:lstStyle/>
                    <a:p>
                      <a:pPr algn="ctr"/>
                      <a:r>
                        <a:rPr lang="ru-RU" sz="1400" dirty="0" smtClean="0">
                          <a:solidFill>
                            <a:srgbClr val="27386D"/>
                          </a:solidFill>
                        </a:rPr>
                        <a:t>не более 1 градуса</a:t>
                      </a:r>
                      <a:endParaRPr lang="ru-RU" sz="1400" dirty="0"/>
                    </a:p>
                  </a:txBody>
                  <a:tcPr anchor="ctr"/>
                </a:tc>
                <a:extLst>
                  <a:ext uri="{0D108BD9-81ED-4DB2-BD59-A6C34878D82A}">
                    <a16:rowId xmlns:a16="http://schemas.microsoft.com/office/drawing/2014/main" val="10010"/>
                  </a:ext>
                </a:extLst>
              </a:tr>
              <a:tr h="368294">
                <a:tc>
                  <a:txBody>
                    <a:bodyPr/>
                    <a:lstStyle/>
                    <a:p>
                      <a:r>
                        <a:rPr lang="ru-RU" sz="1400" dirty="0" smtClean="0">
                          <a:solidFill>
                            <a:srgbClr val="27386D"/>
                          </a:solidFill>
                        </a:rPr>
                        <a:t>Темп вращения по азимуту</a:t>
                      </a:r>
                      <a:endParaRPr lang="ru-RU" sz="1400" b="0" dirty="0">
                        <a:solidFill>
                          <a:srgbClr val="27386D"/>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smtClean="0">
                          <a:solidFill>
                            <a:srgbClr val="27386D"/>
                          </a:solidFill>
                        </a:rPr>
                        <a:t>2,5 секунды</a:t>
                      </a:r>
                      <a:endParaRPr lang="ru-RU" sz="1400" b="0" dirty="0" smtClean="0">
                        <a:solidFill>
                          <a:srgbClr val="27386D"/>
                        </a:solidFill>
                      </a:endParaRPr>
                    </a:p>
                  </a:txBody>
                  <a:tcPr/>
                </a:tc>
                <a:extLst>
                  <a:ext uri="{0D108BD9-81ED-4DB2-BD59-A6C34878D82A}">
                    <a16:rowId xmlns:a16="http://schemas.microsoft.com/office/drawing/2014/main" val="10011"/>
                  </a:ext>
                </a:extLst>
              </a:tr>
            </a:tbl>
          </a:graphicData>
        </a:graphic>
      </p:graphicFrame>
      <p:pic>
        <p:nvPicPr>
          <p:cNvPr id="2" name="Рисунок 1"/>
          <p:cNvPicPr>
            <a:picLocks noChangeAspect="1"/>
          </p:cNvPicPr>
          <p:nvPr/>
        </p:nvPicPr>
        <p:blipFill>
          <a:blip r:embed="rId3"/>
          <a:stretch>
            <a:fillRect/>
          </a:stretch>
        </p:blipFill>
        <p:spPr>
          <a:xfrm>
            <a:off x="6869616" y="1668303"/>
            <a:ext cx="2175530" cy="1807398"/>
          </a:xfrm>
          <a:prstGeom prst="rect">
            <a:avLst/>
          </a:prstGeom>
          <a:ln w="12700">
            <a:solidFill>
              <a:srgbClr val="27386D"/>
            </a:solidFill>
          </a:ln>
        </p:spPr>
      </p:pic>
      <p:pic>
        <p:nvPicPr>
          <p:cNvPr id="3" name="Рисунок 2"/>
          <p:cNvPicPr>
            <a:picLocks noChangeAspect="1"/>
          </p:cNvPicPr>
          <p:nvPr/>
        </p:nvPicPr>
        <p:blipFill>
          <a:blip r:embed="rId4"/>
          <a:stretch>
            <a:fillRect/>
          </a:stretch>
        </p:blipFill>
        <p:spPr>
          <a:xfrm>
            <a:off x="6869616" y="3989471"/>
            <a:ext cx="2175530" cy="1812577"/>
          </a:xfrm>
          <a:prstGeom prst="rect">
            <a:avLst/>
          </a:prstGeom>
          <a:ln w="12700">
            <a:solidFill>
              <a:srgbClr val="27386D"/>
            </a:solidFill>
          </a:ln>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 y="106789"/>
            <a:ext cx="834969" cy="707363"/>
          </a:xfrm>
          <a:prstGeom prst="rect">
            <a:avLst/>
          </a:prstGeom>
        </p:spPr>
      </p:pic>
      <p:sp>
        <p:nvSpPr>
          <p:cNvPr id="11" name="Овал 10"/>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4</a:t>
            </a:r>
            <a:endParaRPr lang="ru-RU" sz="1200" b="1" dirty="0">
              <a:solidFill>
                <a:srgbClr val="1B5985"/>
              </a:solidFill>
            </a:endParaRPr>
          </a:p>
        </p:txBody>
      </p:sp>
    </p:spTree>
    <p:extLst>
      <p:ext uri="{BB962C8B-B14F-4D97-AF65-F5344CB8AC3E}">
        <p14:creationId xmlns:p14="http://schemas.microsoft.com/office/powerpoint/2010/main" val="2035405810"/>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91440" y="665682"/>
            <a:ext cx="8878824" cy="6055157"/>
          </a:xfrm>
        </p:spPr>
        <p:txBody>
          <a:bodyPr>
            <a:normAutofit/>
          </a:bodyPr>
          <a:lstStyle/>
          <a:p>
            <a:pPr marL="0" indent="0">
              <a:buNone/>
            </a:pPr>
            <a:r>
              <a:rPr lang="ru-RU" sz="2400" dirty="0" smtClean="0">
                <a:solidFill>
                  <a:srgbClr val="27386D"/>
                </a:solidFill>
              </a:rPr>
              <a:t>Основным информационным источником комплекса является обзорная </a:t>
            </a:r>
            <a:r>
              <a:rPr lang="ru-RU" sz="2400" dirty="0" err="1" smtClean="0">
                <a:solidFill>
                  <a:srgbClr val="27386D"/>
                </a:solidFill>
              </a:rPr>
              <a:t>трехкоординатная</a:t>
            </a:r>
            <a:r>
              <a:rPr lang="ru-RU" sz="2400" dirty="0" smtClean="0">
                <a:solidFill>
                  <a:srgbClr val="27386D"/>
                </a:solidFill>
              </a:rPr>
              <a:t> РЛС Х-диапазона. В РЛС используются твердотельные передатчики малой мощности, что обеспечивает высокую надежность и малую санитарно-защитную зону.</a:t>
            </a:r>
          </a:p>
          <a:p>
            <a:pPr marL="0" indent="0">
              <a:buNone/>
            </a:pPr>
            <a:r>
              <a:rPr lang="ru-RU" sz="2400" dirty="0" smtClean="0">
                <a:solidFill>
                  <a:srgbClr val="27386D"/>
                </a:solidFill>
              </a:rPr>
              <a:t>РЛС обеспечивает устойчивое обнаружение и сопровождение </a:t>
            </a:r>
            <a:r>
              <a:rPr lang="ru-RU" sz="2400" dirty="0" err="1" smtClean="0">
                <a:solidFill>
                  <a:srgbClr val="27386D"/>
                </a:solidFill>
              </a:rPr>
              <a:t>сильноманеврирующих</a:t>
            </a:r>
            <a:r>
              <a:rPr lang="ru-RU" sz="2400" dirty="0" smtClean="0">
                <a:solidFill>
                  <a:srgbClr val="27386D"/>
                </a:solidFill>
              </a:rPr>
              <a:t> целей, а также возможность обнаружения и сопровождения «зависших» БпЛА.</a:t>
            </a:r>
          </a:p>
          <a:p>
            <a:pPr marL="0" indent="0">
              <a:buNone/>
            </a:pPr>
            <a:r>
              <a:rPr lang="ru-RU" sz="2400" dirty="0" smtClean="0">
                <a:solidFill>
                  <a:srgbClr val="27386D"/>
                </a:solidFill>
              </a:rPr>
              <a:t>Обнаружение малоразмерных малоскоростных объектов осуществляется за счет высокой разрешающей способности, а также применения адаптивной системы СДЦ.</a:t>
            </a:r>
            <a:endParaRPr lang="ru-RU" sz="2400" dirty="0">
              <a:solidFill>
                <a:srgbClr val="27386D"/>
              </a:solidFill>
            </a:endParaRPr>
          </a:p>
          <a:p>
            <a:pPr marL="0" indent="0">
              <a:buNone/>
            </a:pPr>
            <a:r>
              <a:rPr lang="ru-RU" sz="2400" dirty="0" smtClean="0">
                <a:solidFill>
                  <a:srgbClr val="27386D"/>
                </a:solidFill>
              </a:rPr>
              <a:t>Дальность обнаружения микро БпЛА типа </a:t>
            </a:r>
            <a:r>
              <a:rPr lang="en-US" sz="2400" dirty="0" smtClean="0">
                <a:solidFill>
                  <a:srgbClr val="27386D"/>
                </a:solidFill>
              </a:rPr>
              <a:t>DJI Phantom</a:t>
            </a:r>
            <a:r>
              <a:rPr lang="ru-RU" sz="2400" dirty="0" smtClean="0">
                <a:solidFill>
                  <a:srgbClr val="27386D"/>
                </a:solidFill>
              </a:rPr>
              <a:t> составляет порядка 7 км.</a:t>
            </a:r>
          </a:p>
          <a:p>
            <a:pPr marL="0" indent="0">
              <a:buNone/>
            </a:pPr>
            <a:endParaRPr lang="ru-RU" dirty="0">
              <a:solidFill>
                <a:srgbClr val="27386D"/>
              </a:solidFill>
            </a:endParaRPr>
          </a:p>
          <a:p>
            <a:pPr marL="0" indent="0">
              <a:buNone/>
            </a:pPr>
            <a:endParaRPr lang="ru-RU" dirty="0" smtClean="0"/>
          </a:p>
          <a:p>
            <a:pPr marL="0" indent="0">
              <a:buNone/>
            </a:pPr>
            <a:endParaRPr lang="ru-RU" dirty="0" smtClean="0"/>
          </a:p>
        </p:txBody>
      </p:sp>
      <p:sp>
        <p:nvSpPr>
          <p:cNvPr id="4" name="Овал 3"/>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4</a:t>
            </a:r>
            <a:endParaRPr lang="ru-RU" sz="1200" b="1" dirty="0">
              <a:solidFill>
                <a:srgbClr val="1B5985"/>
              </a:solidFill>
            </a:endParaRPr>
          </a:p>
        </p:txBody>
      </p:sp>
    </p:spTree>
    <p:extLst>
      <p:ext uri="{BB962C8B-B14F-4D97-AF65-F5344CB8AC3E}">
        <p14:creationId xmlns:p14="http://schemas.microsoft.com/office/powerpoint/2010/main" val="1291713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ChangeArrowheads="1"/>
          </p:cNvSpPr>
          <p:nvPr/>
        </p:nvSpPr>
        <p:spPr bwMode="auto">
          <a:xfrm>
            <a:off x="0" y="0"/>
            <a:ext cx="165100" cy="328613"/>
          </a:xfrm>
          <a:prstGeom prst="rect">
            <a:avLst/>
          </a:prstGeom>
          <a:noFill/>
          <a:ln w="9525">
            <a:noFill/>
            <a:miter lim="800000"/>
            <a:headEnd/>
            <a:tailEnd/>
          </a:ln>
        </p:spPr>
        <p:txBody>
          <a:bodyPr wrap="none" lIns="81436" tIns="40718" rIns="81436" bIns="40718" anchor="ctr">
            <a:spAutoFit/>
          </a:bodyPr>
          <a:lstStyle/>
          <a:p>
            <a:endParaRPr lang="ru-RU" altLang="ru-RU" sz="1600" b="1">
              <a:latin typeface="Calibri" pitchFamily="34" charset="0"/>
            </a:endParaRPr>
          </a:p>
        </p:txBody>
      </p:sp>
      <p:sp>
        <p:nvSpPr>
          <p:cNvPr id="5" name="Прямоугольник 4"/>
          <p:cNvSpPr>
            <a:spLocks noChangeArrowheads="1"/>
          </p:cNvSpPr>
          <p:nvPr/>
        </p:nvSpPr>
        <p:spPr bwMode="auto">
          <a:xfrm>
            <a:off x="0" y="201613"/>
            <a:ext cx="9144000" cy="461962"/>
          </a:xfrm>
          <a:prstGeom prst="rect">
            <a:avLst/>
          </a:prstGeom>
          <a:noFill/>
          <a:ln>
            <a:noFill/>
          </a:ln>
          <a:extLst/>
        </p:spPr>
        <p:txBody>
          <a:bodyPr lIns="91437" tIns="45718" rIns="91437" bIns="45718">
            <a:spAutoFit/>
          </a:bodyPr>
          <a:lstStyle>
            <a:lvl1pPr marL="381000" indent="-381000" algn="l" defTabSz="1027113" eaLnBrk="0" hangingPunct="0">
              <a:defRPr sz="2000">
                <a:solidFill>
                  <a:schemeClr val="tx1"/>
                </a:solidFill>
                <a:latin typeface="Arial" charset="0"/>
              </a:defRPr>
            </a:lvl1pPr>
            <a:lvl2pPr marL="838200" indent="-381000" algn="l" defTabSz="1027113" eaLnBrk="0" hangingPunct="0">
              <a:defRPr sz="2000">
                <a:solidFill>
                  <a:schemeClr val="tx1"/>
                </a:solidFill>
                <a:latin typeface="Arial" charset="0"/>
              </a:defRPr>
            </a:lvl2pPr>
            <a:lvl3pPr marL="1295400" indent="-381000" algn="l" defTabSz="1027113" eaLnBrk="0" hangingPunct="0">
              <a:defRPr sz="2000">
                <a:solidFill>
                  <a:schemeClr val="tx1"/>
                </a:solidFill>
                <a:latin typeface="Arial" charset="0"/>
              </a:defRPr>
            </a:lvl3pPr>
            <a:lvl4pPr marL="1752600" indent="-381000" algn="l" defTabSz="1027113" eaLnBrk="0" hangingPunct="0">
              <a:defRPr sz="2000">
                <a:solidFill>
                  <a:schemeClr val="tx1"/>
                </a:solidFill>
                <a:latin typeface="Arial" charset="0"/>
              </a:defRPr>
            </a:lvl4pPr>
            <a:lvl5pPr marL="2209800" indent="-381000" algn="l" defTabSz="1027113" eaLnBrk="0" hangingPunct="0">
              <a:defRPr sz="2000">
                <a:solidFill>
                  <a:schemeClr val="tx1"/>
                </a:solidFill>
                <a:latin typeface="Arial" charset="0"/>
              </a:defRPr>
            </a:lvl5pPr>
            <a:lvl6pPr marL="2667000" indent="-381000" defTabSz="1027113" eaLnBrk="0" fontAlgn="base" hangingPunct="0">
              <a:spcBef>
                <a:spcPct val="0"/>
              </a:spcBef>
              <a:spcAft>
                <a:spcPct val="0"/>
              </a:spcAft>
              <a:defRPr sz="2000">
                <a:solidFill>
                  <a:schemeClr val="tx1"/>
                </a:solidFill>
                <a:latin typeface="Arial" charset="0"/>
              </a:defRPr>
            </a:lvl6pPr>
            <a:lvl7pPr marL="3124200" indent="-381000" defTabSz="1027113" eaLnBrk="0" fontAlgn="base" hangingPunct="0">
              <a:spcBef>
                <a:spcPct val="0"/>
              </a:spcBef>
              <a:spcAft>
                <a:spcPct val="0"/>
              </a:spcAft>
              <a:defRPr sz="2000">
                <a:solidFill>
                  <a:schemeClr val="tx1"/>
                </a:solidFill>
                <a:latin typeface="Arial" charset="0"/>
              </a:defRPr>
            </a:lvl7pPr>
            <a:lvl8pPr marL="3581400" indent="-381000" defTabSz="1027113" eaLnBrk="0" fontAlgn="base" hangingPunct="0">
              <a:spcBef>
                <a:spcPct val="0"/>
              </a:spcBef>
              <a:spcAft>
                <a:spcPct val="0"/>
              </a:spcAft>
              <a:defRPr sz="2000">
                <a:solidFill>
                  <a:schemeClr val="tx1"/>
                </a:solidFill>
                <a:latin typeface="Arial" charset="0"/>
              </a:defRPr>
            </a:lvl8pPr>
            <a:lvl9pPr marL="4038600" indent="-381000" defTabSz="1027113" eaLnBrk="0" fontAlgn="base" hangingPunct="0">
              <a:spcBef>
                <a:spcPct val="0"/>
              </a:spcBef>
              <a:spcAft>
                <a:spcPct val="0"/>
              </a:spcAft>
              <a:defRPr sz="2000">
                <a:solidFill>
                  <a:schemeClr val="tx1"/>
                </a:solidFill>
                <a:latin typeface="Arial" charset="0"/>
              </a:defRPr>
            </a:lvl9pPr>
          </a:lstStyle>
          <a:p>
            <a:pPr algn="ctr" fontAlgn="auto">
              <a:spcBef>
                <a:spcPts val="0"/>
              </a:spcBef>
              <a:spcAft>
                <a:spcPts val="0"/>
              </a:spcAft>
              <a:defRPr/>
            </a:pPr>
            <a:r>
              <a:rPr lang="ru-RU" altLang="ru-RU" sz="2400" b="1" dirty="0">
                <a:solidFill>
                  <a:schemeClr val="tx2">
                    <a:lumMod val="60000"/>
                    <a:lumOff val="40000"/>
                  </a:schemeClr>
                </a:solidFill>
                <a:effectLst>
                  <a:outerShdw blurRad="38100" dist="38100" dir="2700000" algn="tl">
                    <a:srgbClr val="000000"/>
                  </a:outerShdw>
                </a:effectLst>
                <a:latin typeface="Tahoma" pitchFamily="34" charset="0"/>
                <a:cs typeface="+mn-cs"/>
              </a:rPr>
              <a:t>СРЕДСТВА РТМ и РЭУ</a:t>
            </a:r>
          </a:p>
        </p:txBody>
      </p:sp>
      <p:pic>
        <p:nvPicPr>
          <p:cNvPr id="43016" name="Picture 13" descr="D:\E\maket\Разное\2019\Презентации\Image\DSC_8437.png"/>
          <p:cNvPicPr>
            <a:picLocks noChangeAspect="1" noChangeArrowheads="1"/>
          </p:cNvPicPr>
          <p:nvPr/>
        </p:nvPicPr>
        <p:blipFill>
          <a:blip r:embed="rId2"/>
          <a:srcRect l="-308" t="72147" r="308" b="10977"/>
          <a:stretch>
            <a:fillRect/>
          </a:stretch>
        </p:blipFill>
        <p:spPr bwMode="auto">
          <a:xfrm>
            <a:off x="-19050" y="0"/>
            <a:ext cx="9163050" cy="814388"/>
          </a:xfrm>
          <a:prstGeom prst="rect">
            <a:avLst/>
          </a:prstGeom>
          <a:noFill/>
          <a:ln w="9525">
            <a:noFill/>
            <a:miter lim="800000"/>
            <a:headEnd/>
            <a:tailEnd/>
          </a:ln>
        </p:spPr>
      </p:pic>
      <p:sp>
        <p:nvSpPr>
          <p:cNvPr id="43017" name="Прямоугольник 8"/>
          <p:cNvSpPr>
            <a:spLocks noChangeArrowheads="1"/>
          </p:cNvSpPr>
          <p:nvPr/>
        </p:nvSpPr>
        <p:spPr bwMode="auto">
          <a:xfrm>
            <a:off x="638175" y="106363"/>
            <a:ext cx="8142288" cy="491225"/>
          </a:xfrm>
          <a:prstGeom prst="rect">
            <a:avLst/>
          </a:prstGeom>
          <a:noFill/>
          <a:ln w="9525">
            <a:noFill/>
            <a:miter lim="800000"/>
            <a:headEnd/>
            <a:tailEnd/>
          </a:ln>
        </p:spPr>
        <p:txBody>
          <a:bodyPr>
            <a:spAutoFit/>
          </a:bodyPr>
          <a:lstStyle/>
          <a:p>
            <a:pPr marL="180975" lvl="1" algn="ctr">
              <a:lnSpc>
                <a:spcPct val="150000"/>
              </a:lnSpc>
            </a:pPr>
            <a:r>
              <a:rPr lang="ru-RU" sz="2000" u="sng" dirty="0" smtClean="0">
                <a:solidFill>
                  <a:srgbClr val="27386D"/>
                </a:solidFill>
                <a:latin typeface="Tahoma" pitchFamily="34" charset="0"/>
              </a:rPr>
              <a:t>Обзорный оптико-электронный модуль</a:t>
            </a:r>
            <a:endParaRPr lang="ru-RU" sz="2000" u="sng" dirty="0">
              <a:solidFill>
                <a:srgbClr val="27386D"/>
              </a:solidFill>
              <a:latin typeface="Tahoma" pitchFamily="34" charset="0"/>
            </a:endParaRPr>
          </a:p>
        </p:txBody>
      </p:sp>
      <p:pic>
        <p:nvPicPr>
          <p:cNvPr id="43018" name="Рисунок 9"/>
          <p:cNvPicPr>
            <a:picLocks noChangeAspect="1"/>
          </p:cNvPicPr>
          <p:nvPr/>
        </p:nvPicPr>
        <p:blipFill>
          <a:blip r:embed="rId3"/>
          <a:srcRect/>
          <a:stretch>
            <a:fillRect/>
          </a:stretch>
        </p:blipFill>
        <p:spPr bwMode="auto">
          <a:xfrm>
            <a:off x="106363" y="106363"/>
            <a:ext cx="835025" cy="708025"/>
          </a:xfrm>
          <a:prstGeom prst="rect">
            <a:avLst/>
          </a:prstGeom>
          <a:noFill/>
          <a:ln w="9525">
            <a:noFill/>
            <a:miter lim="800000"/>
            <a:headEnd/>
            <a:tailEnd/>
          </a:ln>
        </p:spPr>
      </p:pic>
      <p:pic>
        <p:nvPicPr>
          <p:cNvPr id="43019" name="Рисунок 3"/>
          <p:cNvPicPr>
            <a:picLocks noChangeAspect="1"/>
          </p:cNvPicPr>
          <p:nvPr/>
        </p:nvPicPr>
        <p:blipFill>
          <a:blip r:embed="rId4"/>
          <a:srcRect/>
          <a:stretch>
            <a:fillRect/>
          </a:stretch>
        </p:blipFill>
        <p:spPr bwMode="auto">
          <a:xfrm>
            <a:off x="287338" y="830263"/>
            <a:ext cx="8520112" cy="3441700"/>
          </a:xfrm>
          <a:prstGeom prst="rect">
            <a:avLst/>
          </a:prstGeom>
          <a:noFill/>
          <a:ln w="9525">
            <a:noFill/>
            <a:miter lim="800000"/>
            <a:headEnd/>
            <a:tailEnd/>
          </a:ln>
        </p:spPr>
      </p:pic>
      <p:pic>
        <p:nvPicPr>
          <p:cNvPr id="43020" name="Рисунок 5"/>
          <p:cNvPicPr>
            <a:picLocks noChangeAspect="1"/>
          </p:cNvPicPr>
          <p:nvPr/>
        </p:nvPicPr>
        <p:blipFill>
          <a:blip r:embed="rId5"/>
          <a:srcRect/>
          <a:stretch>
            <a:fillRect/>
          </a:stretch>
        </p:blipFill>
        <p:spPr bwMode="auto">
          <a:xfrm>
            <a:off x="4573588" y="4287838"/>
            <a:ext cx="4572000" cy="2571750"/>
          </a:xfrm>
          <a:prstGeom prst="rect">
            <a:avLst/>
          </a:prstGeom>
          <a:noFill/>
          <a:ln w="9525">
            <a:noFill/>
            <a:miter lim="800000"/>
            <a:headEnd/>
            <a:tailEnd/>
          </a:ln>
        </p:spPr>
      </p:pic>
      <p:pic>
        <p:nvPicPr>
          <p:cNvPr id="43021" name="Рисунок 6"/>
          <p:cNvPicPr>
            <a:picLocks noChangeAspect="1"/>
          </p:cNvPicPr>
          <p:nvPr/>
        </p:nvPicPr>
        <p:blipFill>
          <a:blip r:embed="rId6"/>
          <a:srcRect/>
          <a:stretch>
            <a:fillRect/>
          </a:stretch>
        </p:blipFill>
        <p:spPr bwMode="auto">
          <a:xfrm>
            <a:off x="1588" y="4287838"/>
            <a:ext cx="4572000" cy="2571750"/>
          </a:xfrm>
          <a:prstGeom prst="rect">
            <a:avLst/>
          </a:prstGeom>
          <a:noFill/>
          <a:ln w="9525">
            <a:noFill/>
            <a:miter lim="800000"/>
            <a:headEnd/>
            <a:tailEnd/>
          </a:ln>
        </p:spPr>
      </p:pic>
      <p:sp>
        <p:nvSpPr>
          <p:cNvPr id="10" name="Овал 9"/>
          <p:cNvSpPr/>
          <p:nvPr/>
        </p:nvSpPr>
        <p:spPr>
          <a:xfrm>
            <a:off x="8393895" y="106789"/>
            <a:ext cx="483229" cy="5003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1B5985"/>
                </a:solidFill>
              </a:rPr>
              <a:t>5</a:t>
            </a:r>
            <a:endParaRPr lang="ru-RU" sz="1200" b="1" dirty="0">
              <a:solidFill>
                <a:srgbClr val="1B5985"/>
              </a:solidFill>
            </a:endParaRPr>
          </a:p>
        </p:txBody>
      </p:sp>
    </p:spTree>
    <p:extLst>
      <p:ext uri="{BB962C8B-B14F-4D97-AF65-F5344CB8AC3E}">
        <p14:creationId xmlns:p14="http://schemas.microsoft.com/office/powerpoint/2010/main" val="332809518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TotalTime>
  <Words>2858</Words>
  <Application>Microsoft Office PowerPoint</Application>
  <PresentationFormat>Экран (4:3)</PresentationFormat>
  <Paragraphs>387</Paragraphs>
  <Slides>45</Slides>
  <Notes>1</Notes>
  <HiddenSlides>22</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45</vt:i4>
      </vt:variant>
    </vt:vector>
  </HeadingPairs>
  <TitlesOfParts>
    <vt:vector size="54" baseType="lpstr">
      <vt:lpstr>Arial</vt:lpstr>
      <vt:lpstr>Calibri</vt:lpstr>
      <vt:lpstr>Calibri Light</vt:lpstr>
      <vt:lpstr>Droid Sans Fallback</vt:lpstr>
      <vt:lpstr>Roboto-Regular</vt:lpstr>
      <vt:lpstr>Tahoma</vt:lpstr>
      <vt:lpstr>Wingdings</vt:lpstr>
      <vt:lpstr>Тема Office</vt:lpstr>
      <vt:lpstr>Visio</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Пушков Александр Александрович</dc:creator>
  <cp:lastModifiedBy>Пушков Александр Александрович</cp:lastModifiedBy>
  <cp:revision>66</cp:revision>
  <dcterms:modified xsi:type="dcterms:W3CDTF">2021-02-05T08:47:56Z</dcterms:modified>
</cp:coreProperties>
</file>